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0_80D4298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handoutMasterIdLst>
    <p:handoutMasterId r:id="rId30"/>
  </p:handoutMasterIdLst>
  <p:sldIdLst>
    <p:sldId id="257" r:id="rId6"/>
    <p:sldId id="312" r:id="rId7"/>
    <p:sldId id="261" r:id="rId8"/>
    <p:sldId id="303" r:id="rId9"/>
    <p:sldId id="258" r:id="rId10"/>
    <p:sldId id="263" r:id="rId11"/>
    <p:sldId id="310" r:id="rId12"/>
    <p:sldId id="262" r:id="rId13"/>
    <p:sldId id="264" r:id="rId14"/>
    <p:sldId id="265" r:id="rId15"/>
    <p:sldId id="297" r:id="rId16"/>
    <p:sldId id="307" r:id="rId17"/>
    <p:sldId id="266" r:id="rId18"/>
    <p:sldId id="267" r:id="rId19"/>
    <p:sldId id="311" r:id="rId20"/>
    <p:sldId id="273" r:id="rId21"/>
    <p:sldId id="272" r:id="rId22"/>
    <p:sldId id="274" r:id="rId23"/>
    <p:sldId id="275" r:id="rId24"/>
    <p:sldId id="279" r:id="rId25"/>
    <p:sldId id="286" r:id="rId26"/>
    <p:sldId id="287" r:id="rId27"/>
    <p:sldId id="302" r:id="rId28"/>
    <p:sldId id="292"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F495B-28E2-A86D-124E-E903635298C1}" name="Laura CARPENTIER" initials="LC" userId="S::laura.carpentier@crous-orleans-tours.fr::5a2ab2b1-d8bb-44cc-9ccd-117b3a2980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1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B2346-20A5-4701-A2EC-BD0835718097}" v="69" dt="2026-01-19T12:31:45.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RPENTIER" userId="5a2ab2b1-d8bb-44cc-9ccd-117b3a29809e" providerId="ADAL" clId="{47457E2E-9D97-48E7-8BB9-CFD81ECD70A9}"/>
    <pc:docChg chg="custSel modSld">
      <pc:chgData name="Laura CARPENTIER" userId="5a2ab2b1-d8bb-44cc-9ccd-117b3a29809e" providerId="ADAL" clId="{47457E2E-9D97-48E7-8BB9-CFD81ECD70A9}" dt="2026-01-19T12:31:46.741" v="156" actId="6549"/>
      <pc:docMkLst>
        <pc:docMk/>
      </pc:docMkLst>
      <pc:sldChg chg="modSp mod">
        <pc:chgData name="Laura CARPENTIER" userId="5a2ab2b1-d8bb-44cc-9ccd-117b3a29809e" providerId="ADAL" clId="{47457E2E-9D97-48E7-8BB9-CFD81ECD70A9}" dt="2026-01-19T12:31:46.741" v="156" actId="6549"/>
        <pc:sldMkLst>
          <pc:docMk/>
          <pc:sldMk cId="2260314462" sldId="297"/>
        </pc:sldMkLst>
        <pc:spChg chg="mod">
          <ac:chgData name="Laura CARPENTIER" userId="5a2ab2b1-d8bb-44cc-9ccd-117b3a29809e" providerId="ADAL" clId="{47457E2E-9D97-48E7-8BB9-CFD81ECD70A9}" dt="2026-01-19T12:31:46.741" v="156" actId="6549"/>
          <ac:spMkLst>
            <pc:docMk/>
            <pc:sldMk cId="2260314462" sldId="297"/>
            <ac:spMk id="4" creationId="{00000000-0000-0000-0000-000000000000}"/>
          </ac:spMkLst>
        </pc:spChg>
      </pc:sldChg>
      <pc:sldChg chg="modSp mod">
        <pc:chgData name="Laura CARPENTIER" userId="5a2ab2b1-d8bb-44cc-9ccd-117b3a29809e" providerId="ADAL" clId="{47457E2E-9D97-48E7-8BB9-CFD81ECD70A9}" dt="2026-01-19T11:28:27.471" v="149" actId="27636"/>
        <pc:sldMkLst>
          <pc:docMk/>
          <pc:sldMk cId="3984351948" sldId="307"/>
        </pc:sldMkLst>
        <pc:spChg chg="mod">
          <ac:chgData name="Laura CARPENTIER" userId="5a2ab2b1-d8bb-44cc-9ccd-117b3a29809e" providerId="ADAL" clId="{47457E2E-9D97-48E7-8BB9-CFD81ECD70A9}" dt="2026-01-19T11:28:27.471" v="149" actId="27636"/>
          <ac:spMkLst>
            <pc:docMk/>
            <pc:sldMk cId="3984351948" sldId="307"/>
            <ac:spMk id="4" creationId="{00000000-0000-0000-0000-000000000000}"/>
          </ac:spMkLst>
        </pc:spChg>
      </pc:sldChg>
      <pc:sldChg chg="addSp delSp modSp mod">
        <pc:chgData name="Laura CARPENTIER" userId="5a2ab2b1-d8bb-44cc-9ccd-117b3a29809e" providerId="ADAL" clId="{47457E2E-9D97-48E7-8BB9-CFD81ECD70A9}" dt="2026-01-05T08:37:08.635" v="81" actId="1076"/>
        <pc:sldMkLst>
          <pc:docMk/>
          <pc:sldMk cId="1841388613" sldId="312"/>
        </pc:sldMkLst>
        <pc:picChg chg="add mod">
          <ac:chgData name="Laura CARPENTIER" userId="5a2ab2b1-d8bb-44cc-9ccd-117b3a29809e" providerId="ADAL" clId="{47457E2E-9D97-48E7-8BB9-CFD81ECD70A9}" dt="2026-01-05T08:37:08.635" v="81" actId="1076"/>
          <ac:picMkLst>
            <pc:docMk/>
            <pc:sldMk cId="1841388613" sldId="312"/>
            <ac:picMk id="2" creationId="{849F2FE4-C842-D741-8D2B-07B2E9C13F60}"/>
          </ac:picMkLst>
        </pc:picChg>
      </pc:sldChg>
    </pc:docChg>
  </pc:docChgLst>
  <pc:docChgLst>
    <pc:chgData name="Laura CARPENTIER" userId="5a2ab2b1-d8bb-44cc-9ccd-117b3a29809e" providerId="ADAL" clId="{6EB60E30-9659-439B-B741-86F85129C2CB}"/>
    <pc:docChg chg="undo custSel delSld modSld">
      <pc:chgData name="Laura CARPENTIER" userId="5a2ab2b1-d8bb-44cc-9ccd-117b3a29809e" providerId="ADAL" clId="{6EB60E30-9659-439B-B741-86F85129C2CB}" dt="2026-01-13T13:49:17.425" v="112" actId="27636"/>
      <pc:docMkLst>
        <pc:docMk/>
      </pc:docMkLst>
      <pc:sldChg chg="modSp mod">
        <pc:chgData name="Laura CARPENTIER" userId="5a2ab2b1-d8bb-44cc-9ccd-117b3a29809e" providerId="ADAL" clId="{6EB60E30-9659-439B-B741-86F85129C2CB}" dt="2026-01-08T12:47:18.420" v="9" actId="20577"/>
        <pc:sldMkLst>
          <pc:docMk/>
          <pc:sldMk cId="3934074804" sldId="261"/>
        </pc:sldMkLst>
        <pc:spChg chg="mod">
          <ac:chgData name="Laura CARPENTIER" userId="5a2ab2b1-d8bb-44cc-9ccd-117b3a29809e" providerId="ADAL" clId="{6EB60E30-9659-439B-B741-86F85129C2CB}" dt="2026-01-08T12:47:18.420" v="9" actId="20577"/>
          <ac:spMkLst>
            <pc:docMk/>
            <pc:sldMk cId="3934074804" sldId="261"/>
            <ac:spMk id="5" creationId="{00000000-0000-0000-0000-000000000000}"/>
          </ac:spMkLst>
        </pc:spChg>
      </pc:sldChg>
      <pc:sldChg chg="modSp mod">
        <pc:chgData name="Laura CARPENTIER" userId="5a2ab2b1-d8bb-44cc-9ccd-117b3a29809e" providerId="ADAL" clId="{6EB60E30-9659-439B-B741-86F85129C2CB}" dt="2026-01-13T13:05:53.036" v="16" actId="20577"/>
        <pc:sldMkLst>
          <pc:docMk/>
          <pc:sldMk cId="2479716611" sldId="292"/>
        </pc:sldMkLst>
        <pc:spChg chg="mod">
          <ac:chgData name="Laura CARPENTIER" userId="5a2ab2b1-d8bb-44cc-9ccd-117b3a29809e" providerId="ADAL" clId="{6EB60E30-9659-439B-B741-86F85129C2CB}" dt="2026-01-13T13:05:53.036" v="16" actId="20577"/>
          <ac:spMkLst>
            <pc:docMk/>
            <pc:sldMk cId="2479716611" sldId="292"/>
            <ac:spMk id="6" creationId="{00000000-0000-0000-0000-000000000000}"/>
          </ac:spMkLst>
        </pc:spChg>
      </pc:sldChg>
      <pc:sldChg chg="modSp mod">
        <pc:chgData name="Laura CARPENTIER" userId="5a2ab2b1-d8bb-44cc-9ccd-117b3a29809e" providerId="ADAL" clId="{6EB60E30-9659-439B-B741-86F85129C2CB}" dt="2026-01-13T13:49:17.425" v="112" actId="27636"/>
        <pc:sldMkLst>
          <pc:docMk/>
          <pc:sldMk cId="26777373" sldId="302"/>
        </pc:sldMkLst>
        <pc:spChg chg="mod">
          <ac:chgData name="Laura CARPENTIER" userId="5a2ab2b1-d8bb-44cc-9ccd-117b3a29809e" providerId="ADAL" clId="{6EB60E30-9659-439B-B741-86F85129C2CB}" dt="2026-01-13T13:49:17.425" v="112" actId="27636"/>
          <ac:spMkLst>
            <pc:docMk/>
            <pc:sldMk cId="26777373" sldId="302"/>
            <ac:spMk id="5" creationId="{00000000-0000-0000-0000-000000000000}"/>
          </ac:spMkLst>
        </pc:spChg>
      </pc:sldChg>
    </pc:docChg>
  </pc:docChgLst>
</pc:chgInfo>
</file>

<file path=ppt/comments/modernComment_110_80D4298C.xml><?xml version="1.0" encoding="utf-8"?>
<p188:cmLst xmlns:a="http://schemas.openxmlformats.org/drawingml/2006/main" xmlns:r="http://schemas.openxmlformats.org/officeDocument/2006/relationships" xmlns:p188="http://schemas.microsoft.com/office/powerpoint/2018/8/main">
  <p188:cm id="{9B1B90D4-B411-457F-8C76-A07A2739B440}" authorId="{D10F495B-28E2-A86D-124E-E903635298C1}" created="2025-11-25T15:59:57.898">
    <pc:sldMkLst xmlns:pc="http://schemas.microsoft.com/office/powerpoint/2013/main/command">
      <pc:docMk/>
      <pc:sldMk cId="2161387916" sldId="272"/>
    </pc:sldMkLst>
    <p188:txBody>
      <a:bodyPr/>
      <a:lstStyle/>
      <a:p>
        <a:r>
          <a:rPr lang="fr-FR"/>
          <a:t>À voir si nouveau flyer CNous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DCC1CA-17CD-3B4D-978A-CC258004325C}" type="datetimeFigureOut">
              <a:rPr lang="fr-FR" smtClean="0"/>
              <a:t>19/01/2026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854EB-9C0F-3342-AC04-E8D900AC70AF}" type="slidenum">
              <a:rPr lang="fr-FR" smtClean="0"/>
              <a:t>‹N°›</a:t>
            </a:fld>
            <a:endParaRPr lang="fr-FR"/>
          </a:p>
        </p:txBody>
      </p:sp>
    </p:spTree>
    <p:extLst>
      <p:ext uri="{BB962C8B-B14F-4D97-AF65-F5344CB8AC3E}">
        <p14:creationId xmlns:p14="http://schemas.microsoft.com/office/powerpoint/2010/main" val="30780229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vec visuel">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525632" y="3644147"/>
            <a:ext cx="7932568" cy="2801176"/>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2" name="Titre 1"/>
          <p:cNvSpPr>
            <a:spLocks noGrp="1"/>
          </p:cNvSpPr>
          <p:nvPr>
            <p:ph type="ctrTitle" hasCustomPrompt="1"/>
          </p:nvPr>
        </p:nvSpPr>
        <p:spPr>
          <a:xfrm>
            <a:off x="525632" y="421296"/>
            <a:ext cx="7932568" cy="1087321"/>
          </a:xfrm>
        </p:spPr>
        <p:txBody>
          <a:bodyPr/>
          <a:lstStyle>
            <a:lvl1pPr algn="ctr">
              <a:defRPr sz="4400" b="1">
                <a:latin typeface="Arial" panose="020B0604020202020204" pitchFamily="34" charset="0"/>
                <a:cs typeface="Arial" panose="020B0604020202020204" pitchFamily="34" charset="0"/>
              </a:defRPr>
            </a:lvl1pPr>
          </a:lstStyle>
          <a:p>
            <a:r>
              <a:rPr lang="fr-FR"/>
              <a:t>Titre</a:t>
            </a:r>
          </a:p>
        </p:txBody>
      </p:sp>
      <p:sp>
        <p:nvSpPr>
          <p:cNvPr id="11" name="Espace réservé du texte 10"/>
          <p:cNvSpPr>
            <a:spLocks noGrp="1"/>
          </p:cNvSpPr>
          <p:nvPr>
            <p:ph type="body" sz="quarter" idx="11" hasCustomPrompt="1"/>
          </p:nvPr>
        </p:nvSpPr>
        <p:spPr>
          <a:xfrm>
            <a:off x="525632" y="1508125"/>
            <a:ext cx="7932568" cy="639763"/>
          </a:xfrm>
        </p:spPr>
        <p:txBody>
          <a:bodyPr/>
          <a:lstStyle>
            <a:lvl1pPr marL="0" indent="0" algn="ctr">
              <a:buNone/>
              <a:defRPr>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p:cNvSpPr>
            <a:spLocks noGrp="1"/>
          </p:cNvSpPr>
          <p:nvPr>
            <p:ph type="body" sz="quarter" idx="12" hasCustomPrompt="1"/>
          </p:nvPr>
        </p:nvSpPr>
        <p:spPr>
          <a:xfrm>
            <a:off x="6693585" y="3227459"/>
            <a:ext cx="1764615"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81150" y="2593541"/>
            <a:ext cx="2014448" cy="2014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96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5" descr="demi_ce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38" y="1068317"/>
            <a:ext cx="2631624" cy="4730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4"/>
          <p:cNvSpPr>
            <a:spLocks noGrp="1"/>
          </p:cNvSpPr>
          <p:nvPr>
            <p:ph type="body" sz="quarter" idx="13" hasCustomPrompt="1"/>
          </p:nvPr>
        </p:nvSpPr>
        <p:spPr>
          <a:xfrm>
            <a:off x="412690" y="1644117"/>
            <a:ext cx="1569524" cy="3087937"/>
          </a:xfrm>
        </p:spPr>
        <p:txBody>
          <a:bodyPr>
            <a:normAutofit/>
          </a:bodyPr>
          <a:lstStyle>
            <a:lvl1pPr marL="0" indent="0">
              <a:buNone/>
              <a:defRPr sz="19900">
                <a:solidFill>
                  <a:schemeClr val="bg1"/>
                </a:solidFill>
                <a:latin typeface="MontserratAlternates-Regular"/>
                <a:cs typeface="MontserratAlternates-Regular"/>
              </a:defRPr>
            </a:lvl1pPr>
          </a:lstStyle>
          <a:p>
            <a:pPr lvl="0"/>
            <a:r>
              <a:rPr lang="fr-FR"/>
              <a:t>1</a:t>
            </a:r>
          </a:p>
        </p:txBody>
      </p:sp>
      <p:sp>
        <p:nvSpPr>
          <p:cNvPr id="17" name="Espace réservé du texte 16"/>
          <p:cNvSpPr>
            <a:spLocks noGrp="1"/>
          </p:cNvSpPr>
          <p:nvPr>
            <p:ph type="body" sz="quarter" idx="14" hasCustomPrompt="1"/>
          </p:nvPr>
        </p:nvSpPr>
        <p:spPr>
          <a:xfrm>
            <a:off x="3026890" y="2772420"/>
            <a:ext cx="5557837" cy="1623900"/>
          </a:xfrm>
        </p:spPr>
        <p:txBody>
          <a:bodyPr>
            <a:normAutofit/>
          </a:bodyPr>
          <a:lstStyle>
            <a:lvl1pPr marL="0" indent="0">
              <a:buNone/>
              <a:defRPr sz="4800" b="1">
                <a:latin typeface="MontserratAlternates-Regular"/>
                <a:cs typeface="MontserratAlternates-Regular"/>
              </a:defRPr>
            </a:lvl1pPr>
          </a:lstStyle>
          <a:p>
            <a:pPr lvl="0"/>
            <a:r>
              <a:rPr lang="fr-FR"/>
              <a:t>Titre de l’intercalaire</a:t>
            </a:r>
          </a:p>
        </p:txBody>
      </p:sp>
    </p:spTree>
    <p:extLst>
      <p:ext uri="{BB962C8B-B14F-4D97-AF65-F5344CB8AC3E}">
        <p14:creationId xmlns:p14="http://schemas.microsoft.com/office/powerpoint/2010/main" val="245884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texte sur 2 colonnes">
    <p:spTree>
      <p:nvGrpSpPr>
        <p:cNvPr id="1" name=""/>
        <p:cNvGrpSpPr/>
        <p:nvPr/>
      </p:nvGrpSpPr>
      <p:grpSpPr>
        <a:xfrm>
          <a:off x="0" y="0"/>
          <a:ext cx="0" cy="0"/>
          <a:chOff x="0" y="0"/>
          <a:chExt cx="0" cy="0"/>
        </a:xfrm>
      </p:grpSpPr>
      <p:pic>
        <p:nvPicPr>
          <p:cNvPr id="7"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3"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5"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9" name="Espace réservé du texte 18"/>
          <p:cNvSpPr>
            <a:spLocks noGrp="1"/>
          </p:cNvSpPr>
          <p:nvPr>
            <p:ph type="body" sz="quarter" idx="17"/>
          </p:nvPr>
        </p:nvSpPr>
        <p:spPr>
          <a:xfrm>
            <a:off x="1766888" y="3036888"/>
            <a:ext cx="340836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quarter" idx="18"/>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993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4" name="Espace réservé du texte 12"/>
          <p:cNvSpPr>
            <a:spLocks noGrp="1"/>
          </p:cNvSpPr>
          <p:nvPr>
            <p:ph type="body" sz="quarter" idx="14"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085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texte et image">
    <p:spTree>
      <p:nvGrpSpPr>
        <p:cNvPr id="1" name=""/>
        <p:cNvGrpSpPr/>
        <p:nvPr/>
      </p:nvGrpSpPr>
      <p:grpSpPr>
        <a:xfrm>
          <a:off x="0" y="0"/>
          <a:ext cx="0" cy="0"/>
          <a:chOff x="0" y="0"/>
          <a:chExt cx="0" cy="0"/>
        </a:xfrm>
      </p:grpSpPr>
      <p:pic>
        <p:nvPicPr>
          <p:cNvPr id="12"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9"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20"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21" name="Espace réservé du texte 14"/>
          <p:cNvSpPr>
            <a:spLocks noGrp="1"/>
          </p:cNvSpPr>
          <p:nvPr>
            <p:ph type="body" sz="quarter" idx="18"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0" name="Espace réservé du texte 3"/>
          <p:cNvSpPr>
            <a:spLocks noGrp="1"/>
          </p:cNvSpPr>
          <p:nvPr>
            <p:ph type="body" sz="quarter" idx="19"/>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pour une image  2"/>
          <p:cNvSpPr>
            <a:spLocks noGrp="1"/>
          </p:cNvSpPr>
          <p:nvPr>
            <p:ph type="pic" sz="quarter" idx="20"/>
          </p:nvPr>
        </p:nvSpPr>
        <p:spPr>
          <a:xfrm>
            <a:off x="323850" y="3036127"/>
            <a:ext cx="4827532" cy="3361498"/>
          </a:xfrm>
        </p:spPr>
        <p:txBody>
          <a:bodyPr/>
          <a:lstStyle/>
          <a:p>
            <a:r>
              <a:rPr lang="fr-FR"/>
              <a:t>Cliquez sur l'icône pour ajouter une image</a:t>
            </a:r>
          </a:p>
        </p:txBody>
      </p:sp>
    </p:spTree>
    <p:extLst>
      <p:ext uri="{BB962C8B-B14F-4D97-AF65-F5344CB8AC3E}">
        <p14:creationId xmlns:p14="http://schemas.microsoft.com/office/powerpoint/2010/main" val="414876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p>
            <a:r>
              <a:rPr lang="fr-FR"/>
              <a:t>Cliquez sur l'icône pour ajouter une image</a:t>
            </a:r>
          </a:p>
        </p:txBody>
      </p:sp>
      <p:sp>
        <p:nvSpPr>
          <p:cNvPr id="15"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Tree>
    <p:extLst>
      <p:ext uri="{BB962C8B-B14F-4D97-AF65-F5344CB8AC3E}">
        <p14:creationId xmlns:p14="http://schemas.microsoft.com/office/powerpoint/2010/main" val="341214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569AAB-B4F3-4263-A19E-46A5A11F4210}" type="datetimeFigureOut">
              <a:rPr lang="fr-FR" smtClean="0">
                <a:solidFill>
                  <a:prstClr val="black">
                    <a:tint val="75000"/>
                  </a:prstClr>
                </a:solidFill>
              </a:rPr>
              <a:pPr/>
              <a:t>19/01/2026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AF34E35-6546-495F-BFF9-46F05623EE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47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F569AAB-B4F3-4263-A19E-46A5A11F4210}" type="datetimeFigureOut">
              <a:rPr lang="fr-FR" smtClean="0">
                <a:solidFill>
                  <a:prstClr val="black">
                    <a:tint val="75000"/>
                  </a:prstClr>
                </a:solidFill>
              </a:rPr>
              <a:pPr/>
              <a:t>19/01/2026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AF34E35-6546-495F-BFF9-46F05623EE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77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863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150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046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sans visuel">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25632" y="421296"/>
            <a:ext cx="7932568" cy="1787170"/>
          </a:xfrm>
        </p:spPr>
        <p:txBody>
          <a:bodyPr>
            <a:noAutofit/>
          </a:bodyPr>
          <a:lstStyle>
            <a:lvl1pPr algn="ctr">
              <a:defRPr sz="5000" b="1" baseline="0">
                <a:latin typeface="Arial" panose="020B0604020202020204" pitchFamily="34" charset="0"/>
                <a:cs typeface="Arial" panose="020B0604020202020204" pitchFamily="34" charset="0"/>
              </a:defRPr>
            </a:lvl1pPr>
          </a:lstStyle>
          <a:p>
            <a:r>
              <a:rPr lang="fr-FR"/>
              <a:t>Titre </a:t>
            </a:r>
            <a:br>
              <a:rPr lang="fr-FR"/>
            </a:br>
            <a:r>
              <a:rPr lang="fr-FR"/>
              <a:t>de la présentation</a:t>
            </a:r>
          </a:p>
        </p:txBody>
      </p:sp>
      <p:sp>
        <p:nvSpPr>
          <p:cNvPr id="11" name="Espace réservé du texte 10"/>
          <p:cNvSpPr>
            <a:spLocks noGrp="1"/>
          </p:cNvSpPr>
          <p:nvPr>
            <p:ph type="body" sz="quarter" idx="11" hasCustomPrompt="1"/>
          </p:nvPr>
        </p:nvSpPr>
        <p:spPr>
          <a:xfrm>
            <a:off x="525632" y="2327168"/>
            <a:ext cx="7932568" cy="639763"/>
          </a:xfrm>
        </p:spPr>
        <p:txBody>
          <a:bodyPr/>
          <a:lstStyle>
            <a:lvl1pPr marL="0" indent="0" algn="ctr">
              <a:buNone/>
              <a:defRPr>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p:cNvSpPr>
            <a:spLocks noGrp="1"/>
          </p:cNvSpPr>
          <p:nvPr>
            <p:ph type="body" sz="quarter" idx="12" hasCustomPrompt="1"/>
          </p:nvPr>
        </p:nvSpPr>
        <p:spPr>
          <a:xfrm>
            <a:off x="3255627" y="6075071"/>
            <a:ext cx="2482103" cy="257175"/>
          </a:xfrm>
        </p:spPr>
        <p:txBody>
          <a:bodyPr>
            <a:noAutofit/>
          </a:bodyPr>
          <a:lstStyle>
            <a:lvl1pPr marL="0" indent="0" algn="ctr">
              <a:buNone/>
              <a:defRPr sz="1600">
                <a:solidFill>
                  <a:srgbClr val="D90011"/>
                </a:solidFill>
                <a:latin typeface="Arial" panose="020B0604020202020204" pitchFamily="34" charset="0"/>
                <a:cs typeface="Arial" panose="020B0604020202020204" pitchFamily="34" charset="0"/>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55628" y="3239328"/>
            <a:ext cx="2482101" cy="2482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154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5766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038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3889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152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111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1771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9068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580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Tree>
    <p:extLst>
      <p:ext uri="{BB962C8B-B14F-4D97-AF65-F5344CB8AC3E}">
        <p14:creationId xmlns:p14="http://schemas.microsoft.com/office/powerpoint/2010/main" val="3225834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505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5" descr="demi_ce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38" y="1068317"/>
            <a:ext cx="2631624" cy="4730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4"/>
          <p:cNvSpPr>
            <a:spLocks noGrp="1"/>
          </p:cNvSpPr>
          <p:nvPr>
            <p:ph type="body" sz="quarter" idx="13" hasCustomPrompt="1"/>
          </p:nvPr>
        </p:nvSpPr>
        <p:spPr>
          <a:xfrm>
            <a:off x="412690" y="1644117"/>
            <a:ext cx="1569524" cy="3087937"/>
          </a:xfrm>
        </p:spPr>
        <p:txBody>
          <a:bodyPr>
            <a:normAutofit/>
          </a:bodyPr>
          <a:lstStyle>
            <a:lvl1pPr marL="0" indent="0">
              <a:buNone/>
              <a:defRPr sz="19900">
                <a:solidFill>
                  <a:schemeClr val="bg1"/>
                </a:solidFill>
                <a:latin typeface="Arial" panose="020B0604020202020204" pitchFamily="34" charset="0"/>
                <a:cs typeface="Arial" panose="020B0604020202020204" pitchFamily="34" charset="0"/>
              </a:defRPr>
            </a:lvl1pPr>
          </a:lstStyle>
          <a:p>
            <a:pPr lvl="0"/>
            <a:r>
              <a:rPr lang="fr-FR"/>
              <a:t>1</a:t>
            </a:r>
          </a:p>
        </p:txBody>
      </p:sp>
      <p:sp>
        <p:nvSpPr>
          <p:cNvPr id="17" name="Espace réservé du texte 16"/>
          <p:cNvSpPr>
            <a:spLocks noGrp="1"/>
          </p:cNvSpPr>
          <p:nvPr>
            <p:ph type="body" sz="quarter" idx="14" hasCustomPrompt="1"/>
          </p:nvPr>
        </p:nvSpPr>
        <p:spPr>
          <a:xfrm>
            <a:off x="3026890" y="2772420"/>
            <a:ext cx="5557837" cy="1623900"/>
          </a:xfrm>
        </p:spPr>
        <p:txBody>
          <a:bodyPr>
            <a:normAutofit/>
          </a:bodyPr>
          <a:lstStyle>
            <a:lvl1pPr marL="0" indent="0">
              <a:buNone/>
              <a:defRPr sz="4800" b="1">
                <a:latin typeface="Arial" panose="020B0604020202020204" pitchFamily="34" charset="0"/>
                <a:cs typeface="Arial" panose="020B0604020202020204" pitchFamily="34" charset="0"/>
              </a:defRPr>
            </a:lvl1pPr>
          </a:lstStyle>
          <a:p>
            <a:pPr lvl="0"/>
            <a:r>
              <a:rPr lang="fr-FR"/>
              <a:t>Titre de l’intercalaire</a:t>
            </a:r>
          </a:p>
        </p:txBody>
      </p:sp>
    </p:spTree>
    <p:extLst>
      <p:ext uri="{BB962C8B-B14F-4D97-AF65-F5344CB8AC3E}">
        <p14:creationId xmlns:p14="http://schemas.microsoft.com/office/powerpoint/2010/main" val="280628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11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514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75517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0554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3138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22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551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exte sur 2 colonnes">
    <p:spTree>
      <p:nvGrpSpPr>
        <p:cNvPr id="1" name=""/>
        <p:cNvGrpSpPr/>
        <p:nvPr/>
      </p:nvGrpSpPr>
      <p:grpSpPr>
        <a:xfrm>
          <a:off x="0" y="0"/>
          <a:ext cx="0" cy="0"/>
          <a:chOff x="0" y="0"/>
          <a:chExt cx="0" cy="0"/>
        </a:xfrm>
      </p:grpSpPr>
      <p:pic>
        <p:nvPicPr>
          <p:cNvPr id="7"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3"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5"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19" name="Espace réservé du texte 18"/>
          <p:cNvSpPr>
            <a:spLocks noGrp="1"/>
          </p:cNvSpPr>
          <p:nvPr>
            <p:ph type="body" sz="quarter" idx="17"/>
          </p:nvPr>
        </p:nvSpPr>
        <p:spPr>
          <a:xfrm>
            <a:off x="1766888" y="3036888"/>
            <a:ext cx="340836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quarter" idx="18"/>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Arial" panose="020B0604020202020204" pitchFamily="34" charset="0"/>
                <a:cs typeface="Arial" panose="020B0604020202020204" pitchFamily="34" charset="0"/>
              </a:defRPr>
            </a:lvl1pPr>
            <a:lvl2pPr marL="742950" indent="-285750">
              <a:buFont typeface="Arial"/>
              <a:buChar char="•"/>
              <a:defRPr>
                <a:latin typeface="Arial" panose="020B0604020202020204" pitchFamily="34" charset="0"/>
                <a:cs typeface="Arial" panose="020B0604020202020204" pitchFamily="34" charset="0"/>
              </a:defRPr>
            </a:lvl2pPr>
            <a:lvl3pPr marL="1143000" indent="-228600">
              <a:buFont typeface="Arial"/>
              <a:buChar char="•"/>
              <a:defRPr>
                <a:latin typeface="Arial" panose="020B0604020202020204" pitchFamily="34" charset="0"/>
                <a:cs typeface="Arial" panose="020B0604020202020204" pitchFamily="34" charset="0"/>
              </a:defRPr>
            </a:lvl3pPr>
            <a:lvl4pPr marL="1600200" indent="-228600">
              <a:buFont typeface="Arial"/>
              <a:buChar char="•"/>
              <a:defRPr>
                <a:latin typeface="Arial" panose="020B0604020202020204" pitchFamily="34" charset="0"/>
                <a:cs typeface="Arial" panose="020B0604020202020204" pitchFamily="34" charset="0"/>
              </a:defRPr>
            </a:lvl4pPr>
            <a:lvl5pPr marL="2057400" indent="-228600">
              <a:buFont typeface="Arial"/>
              <a:buChar char="•"/>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359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texte sur 1 colonne">
    <p:spTree>
      <p:nvGrpSpPr>
        <p:cNvPr id="1" name=""/>
        <p:cNvGrpSpPr/>
        <p:nvPr/>
      </p:nvGrpSpPr>
      <p:grpSpPr>
        <a:xfrm>
          <a:off x="0" y="0"/>
          <a:ext cx="0" cy="0"/>
          <a:chOff x="0" y="0"/>
          <a:chExt cx="0" cy="0"/>
        </a:xfrm>
      </p:grpSpPr>
      <p:pic>
        <p:nvPicPr>
          <p:cNvPr id="8"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68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exte et image">
    <p:spTree>
      <p:nvGrpSpPr>
        <p:cNvPr id="1" name=""/>
        <p:cNvGrpSpPr/>
        <p:nvPr/>
      </p:nvGrpSpPr>
      <p:grpSpPr>
        <a:xfrm>
          <a:off x="0" y="0"/>
          <a:ext cx="0" cy="0"/>
          <a:chOff x="0" y="0"/>
          <a:chExt cx="0" cy="0"/>
        </a:xfrm>
      </p:grpSpPr>
      <p:pic>
        <p:nvPicPr>
          <p:cNvPr id="12"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20"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
        <p:nvSpPr>
          <p:cNvPr id="21" name="Espace réservé du texte 14"/>
          <p:cNvSpPr>
            <a:spLocks noGrp="1"/>
          </p:cNvSpPr>
          <p:nvPr>
            <p:ph type="body" sz="quarter" idx="18" hasCustomPrompt="1"/>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err="1"/>
              <a:t>Châpo</a:t>
            </a:r>
            <a:endParaRPr lang="fr-FR"/>
          </a:p>
        </p:txBody>
      </p:sp>
      <p:sp>
        <p:nvSpPr>
          <p:cNvPr id="10" name="Espace réservé du texte 3"/>
          <p:cNvSpPr>
            <a:spLocks noGrp="1"/>
          </p:cNvSpPr>
          <p:nvPr>
            <p:ph type="body" sz="quarter" idx="19"/>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Arial" panose="020B0604020202020204" pitchFamily="34" charset="0"/>
                <a:cs typeface="Arial" panose="020B0604020202020204" pitchFamily="34" charset="0"/>
              </a:defRPr>
            </a:lvl1pPr>
            <a:lvl2pPr marL="742950" indent="-285750">
              <a:buFont typeface="Arial"/>
              <a:buChar char="•"/>
              <a:defRPr>
                <a:latin typeface="Arial" panose="020B0604020202020204" pitchFamily="34" charset="0"/>
                <a:cs typeface="Arial" panose="020B0604020202020204" pitchFamily="34" charset="0"/>
              </a:defRPr>
            </a:lvl2pPr>
            <a:lvl3pPr marL="1143000" indent="-228600">
              <a:buFont typeface="Arial"/>
              <a:buChar char="•"/>
              <a:defRPr>
                <a:latin typeface="Arial" panose="020B0604020202020204" pitchFamily="34" charset="0"/>
                <a:cs typeface="Arial" panose="020B0604020202020204" pitchFamily="34" charset="0"/>
              </a:defRPr>
            </a:lvl3pPr>
            <a:lvl4pPr marL="1600200" indent="-228600">
              <a:buFont typeface="Arial"/>
              <a:buChar char="•"/>
              <a:defRPr>
                <a:latin typeface="Arial" panose="020B0604020202020204" pitchFamily="34" charset="0"/>
                <a:cs typeface="Arial" panose="020B0604020202020204" pitchFamily="34" charset="0"/>
              </a:defRPr>
            </a:lvl4pPr>
            <a:lvl5pPr marL="2057400" indent="-228600">
              <a:buFont typeface="Arial"/>
              <a:buChar char="•"/>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pour une image  2"/>
          <p:cNvSpPr>
            <a:spLocks noGrp="1"/>
          </p:cNvSpPr>
          <p:nvPr>
            <p:ph type="pic" sz="quarter" idx="20"/>
          </p:nvPr>
        </p:nvSpPr>
        <p:spPr>
          <a:xfrm>
            <a:off x="323850" y="3036127"/>
            <a:ext cx="4827532" cy="3361498"/>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Tree>
    <p:extLst>
      <p:ext uri="{BB962C8B-B14F-4D97-AF65-F5344CB8AC3E}">
        <p14:creationId xmlns:p14="http://schemas.microsoft.com/office/powerpoint/2010/main" val="26402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photo">
    <p:spTree>
      <p:nvGrpSpPr>
        <p:cNvPr id="1" name=""/>
        <p:cNvGrpSpPr/>
        <p:nvPr/>
      </p:nvGrpSpPr>
      <p:grpSpPr>
        <a:xfrm>
          <a:off x="0" y="0"/>
          <a:ext cx="0" cy="0"/>
          <a:chOff x="0" y="0"/>
          <a:chExt cx="0" cy="0"/>
        </a:xfrm>
      </p:grpSpPr>
      <p:pic>
        <p:nvPicPr>
          <p:cNvPr id="6"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850" y="319088"/>
            <a:ext cx="1230312"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lvl1pPr>
              <a:defRPr>
                <a:latin typeface="Arial" panose="020B0604020202020204" pitchFamily="34" charset="0"/>
                <a:cs typeface="Arial" panose="020B0604020202020204" pitchFamily="34" charset="0"/>
              </a:defRPr>
            </a:lvl1pPr>
          </a:lstStyle>
          <a:p>
            <a:r>
              <a:rPr lang="fr-FR"/>
              <a:t>Cliquez sur l'icône pour ajouter une image</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Titre</a:t>
            </a:r>
          </a:p>
        </p:txBody>
      </p:sp>
    </p:spTree>
    <p:extLst>
      <p:ext uri="{BB962C8B-B14F-4D97-AF65-F5344CB8AC3E}">
        <p14:creationId xmlns:p14="http://schemas.microsoft.com/office/powerpoint/2010/main" val="525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avec visuel">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525632" y="3644147"/>
            <a:ext cx="7932568" cy="2801176"/>
          </a:xfrm>
        </p:spPr>
        <p:txBody>
          <a:bodyPr/>
          <a:lstStyle/>
          <a:p>
            <a:r>
              <a:rPr lang="fr-FR"/>
              <a:t>Cliquez sur l'icône pour ajouter une image</a:t>
            </a:r>
          </a:p>
        </p:txBody>
      </p:sp>
      <p:sp>
        <p:nvSpPr>
          <p:cNvPr id="2" name="Titre 1"/>
          <p:cNvSpPr>
            <a:spLocks noGrp="1"/>
          </p:cNvSpPr>
          <p:nvPr>
            <p:ph type="ctrTitle" hasCustomPrompt="1"/>
          </p:nvPr>
        </p:nvSpPr>
        <p:spPr>
          <a:xfrm>
            <a:off x="525632" y="421296"/>
            <a:ext cx="7932568" cy="1087321"/>
          </a:xfrm>
        </p:spPr>
        <p:txBody>
          <a:bodyPr/>
          <a:lstStyle>
            <a:lvl1pPr algn="ctr">
              <a:defRPr sz="4400">
                <a:latin typeface="MontserratAlternates-Regular"/>
                <a:cs typeface="MontserratAlternates-Regular"/>
              </a:defRPr>
            </a:lvl1pPr>
          </a:lstStyle>
          <a:p>
            <a:r>
              <a:rPr lang="fr-FR"/>
              <a:t>Titre</a:t>
            </a:r>
          </a:p>
        </p:txBody>
      </p:sp>
      <p:sp>
        <p:nvSpPr>
          <p:cNvPr id="11" name="Espace réservé du texte 10"/>
          <p:cNvSpPr>
            <a:spLocks noGrp="1"/>
          </p:cNvSpPr>
          <p:nvPr>
            <p:ph type="body" sz="quarter" idx="11" hasCustomPrompt="1"/>
          </p:nvPr>
        </p:nvSpPr>
        <p:spPr>
          <a:xfrm>
            <a:off x="525632" y="1508125"/>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6693585" y="3227459"/>
            <a:ext cx="1764615"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81150" y="2593541"/>
            <a:ext cx="2014448" cy="2014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57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verture sans visuel">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25632" y="421296"/>
            <a:ext cx="7932568" cy="1787170"/>
          </a:xfrm>
        </p:spPr>
        <p:txBody>
          <a:bodyPr>
            <a:noAutofit/>
          </a:bodyPr>
          <a:lstStyle>
            <a:lvl1pPr algn="ctr">
              <a:defRPr sz="5000" b="1" baseline="0">
                <a:latin typeface="MontserratAlternates-Regular"/>
                <a:cs typeface="MontserratAlternates-Regular"/>
              </a:defRPr>
            </a:lvl1pPr>
          </a:lstStyle>
          <a:p>
            <a:r>
              <a:rPr lang="fr-FR"/>
              <a:t>Titre </a:t>
            </a:r>
            <a:br>
              <a:rPr lang="fr-FR"/>
            </a:br>
            <a:r>
              <a:rPr lang="fr-FR"/>
              <a:t>de la présentation</a:t>
            </a:r>
          </a:p>
        </p:txBody>
      </p:sp>
      <p:sp>
        <p:nvSpPr>
          <p:cNvPr id="11" name="Espace réservé du texte 10"/>
          <p:cNvSpPr>
            <a:spLocks noGrp="1"/>
          </p:cNvSpPr>
          <p:nvPr>
            <p:ph type="body" sz="quarter" idx="11" hasCustomPrompt="1"/>
          </p:nvPr>
        </p:nvSpPr>
        <p:spPr>
          <a:xfrm>
            <a:off x="525632" y="2327168"/>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3255627" y="6075071"/>
            <a:ext cx="2482103" cy="257175"/>
          </a:xfrm>
        </p:spPr>
        <p:txBody>
          <a:bodyPr>
            <a:noAutofit/>
          </a:bodyPr>
          <a:lstStyle>
            <a:lvl1pPr marL="0" indent="0" algn="ctr">
              <a:buNone/>
              <a:defRPr sz="1600">
                <a:solidFill>
                  <a:srgbClr val="D90011"/>
                </a:solidFill>
                <a:latin typeface="MontserratAlternates-Regular"/>
                <a:cs typeface="MontserratAlternates-Regular"/>
              </a:defRPr>
            </a:lvl1pPr>
          </a:lstStyle>
          <a:p>
            <a:pPr lvl="0"/>
            <a:r>
              <a:rPr lang="fr-FR"/>
              <a:t>Mois Année</a:t>
            </a:r>
          </a:p>
        </p:txBody>
      </p:sp>
      <p:pic>
        <p:nvPicPr>
          <p:cNvPr id="14"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55628" y="3239328"/>
            <a:ext cx="2482101" cy="2482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2050" y="274638"/>
            <a:ext cx="6614749"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D838D-7045-774C-B541-F66A3541A9DA}" type="datetimeFigureOut">
              <a:rPr lang="fr-FR" smtClean="0"/>
              <a:t>19/01/2026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F7A08-C70E-9A45-9E07-FD69D4FD519A}" type="slidenum">
              <a:rPr lang="fr-FR" smtClean="0"/>
              <a:t>‹N°›</a:t>
            </a:fld>
            <a:endParaRPr lang="fr-FR"/>
          </a:p>
        </p:txBody>
      </p:sp>
    </p:spTree>
    <p:extLst>
      <p:ext uri="{BB962C8B-B14F-4D97-AF65-F5344CB8AC3E}">
        <p14:creationId xmlns:p14="http://schemas.microsoft.com/office/powerpoint/2010/main" val="221670742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52" r:id="rId5"/>
    <p:sldLayoutId id="2147483653" r:id="rId6"/>
    <p:sldLayoutId id="214748365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2050" y="274638"/>
            <a:ext cx="6614749"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D838D-7045-774C-B541-F66A3541A9DA}" type="datetimeFigureOut">
              <a:rPr lang="fr-FR" smtClean="0">
                <a:solidFill>
                  <a:prstClr val="black">
                    <a:tint val="75000"/>
                  </a:prstClr>
                </a:solidFill>
              </a:rPr>
              <a:pPr/>
              <a:t>19/01/2026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F7A08-C70E-9A45-9E07-FD69D4FD51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847403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amp.etudiant.gouv.f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etudiant.gouv.fr/cid119255/aide-a-la-mobilite-en-master-deposez-vos-demandes.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10_80D4298C.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sservices.etudiant.gouv.fr/envol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Le Dossier Social Etudiant</a:t>
            </a:r>
          </a:p>
        </p:txBody>
      </p:sp>
      <p:sp>
        <p:nvSpPr>
          <p:cNvPr id="3" name="Espace réservé du texte 2"/>
          <p:cNvSpPr>
            <a:spLocks noGrp="1"/>
          </p:cNvSpPr>
          <p:nvPr>
            <p:ph type="body" sz="quarter" idx="11"/>
          </p:nvPr>
        </p:nvSpPr>
        <p:spPr/>
        <p:txBody>
          <a:bodyPr/>
          <a:lstStyle/>
          <a:p>
            <a:r>
              <a:rPr lang="fr-FR"/>
              <a:t>Demandes de bourse - logement</a:t>
            </a:r>
          </a:p>
        </p:txBody>
      </p:sp>
      <p:sp>
        <p:nvSpPr>
          <p:cNvPr id="4" name="Espace réservé du texte 3"/>
          <p:cNvSpPr>
            <a:spLocks noGrp="1"/>
          </p:cNvSpPr>
          <p:nvPr>
            <p:ph type="body" sz="quarter" idx="12"/>
          </p:nvPr>
        </p:nvSpPr>
        <p:spPr/>
        <p:txBody>
          <a:bodyPr/>
          <a:lstStyle/>
          <a:p>
            <a:r>
              <a:rPr lang="fr-FR"/>
              <a:t>Janvier 2026</a:t>
            </a:r>
          </a:p>
        </p:txBody>
      </p:sp>
    </p:spTree>
    <p:extLst>
      <p:ext uri="{BB962C8B-B14F-4D97-AF65-F5344CB8AC3E}">
        <p14:creationId xmlns:p14="http://schemas.microsoft.com/office/powerpoint/2010/main" val="57267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compléments de bourse</a:t>
            </a:r>
          </a:p>
        </p:txBody>
      </p:sp>
      <p:sp>
        <p:nvSpPr>
          <p:cNvPr id="4" name="Espace réservé du texte 3"/>
          <p:cNvSpPr>
            <a:spLocks noGrp="1"/>
          </p:cNvSpPr>
          <p:nvPr>
            <p:ph type="body" sz="quarter" idx="16"/>
          </p:nvPr>
        </p:nvSpPr>
        <p:spPr>
          <a:xfrm>
            <a:off x="1766887" y="1776413"/>
            <a:ext cx="7223363" cy="4745768"/>
          </a:xfrm>
        </p:spPr>
        <p:txBody>
          <a:bodyPr>
            <a:normAutofit lnSpcReduction="10000"/>
          </a:bodyPr>
          <a:lstStyle/>
          <a:p>
            <a:pPr marL="342900" indent="-342900">
              <a:spcAft>
                <a:spcPts val="600"/>
              </a:spcAft>
              <a:buClr>
                <a:srgbClr val="FF0000"/>
              </a:buClr>
              <a:buFont typeface="Arial" panose="020B0604020202020204" pitchFamily="34" charset="0"/>
              <a:buChar char="•"/>
            </a:pPr>
            <a:r>
              <a:rPr lang="fr-FR" sz="2000">
                <a:solidFill>
                  <a:srgbClr val="FF0000"/>
                </a:solidFill>
              </a:rPr>
              <a:t>Complément au Mérite </a:t>
            </a:r>
          </a:p>
          <a:p>
            <a:pPr marL="457200" lvl="1" indent="0">
              <a:buNone/>
            </a:pPr>
            <a:r>
              <a:rPr lang="fr-FR" sz="1600">
                <a:latin typeface="Arial" panose="020B0604020202020204" pitchFamily="34" charset="0"/>
                <a:cs typeface="Arial" panose="020B0604020202020204" pitchFamily="34" charset="0"/>
              </a:rPr>
              <a:t>Il est payé sur 9 mensualités d’octobre à juin </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900 € annuel pour les néo bacheliers boursiers dans l’enseignement supérieur et ayant obtenu la mention TB au baccalauréat.</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Pour 3 ans maximum.</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Pas de démarche de la part de l’étudiant, le complément mérite est versé automatiquement par le Crous.</a:t>
            </a:r>
          </a:p>
          <a:p>
            <a:pPr marL="457200" lvl="1" indent="0">
              <a:buNone/>
            </a:pPr>
            <a:endParaRPr lang="fr-FR" sz="1600">
              <a:latin typeface="Arial" panose="020B0604020202020204" pitchFamily="34" charset="0"/>
              <a:cs typeface="Arial" panose="020B0604020202020204" pitchFamily="34" charset="0"/>
            </a:endParaRPr>
          </a:p>
          <a:p>
            <a:pPr marL="342900" lvl="0" indent="-342900">
              <a:spcAft>
                <a:spcPts val="600"/>
              </a:spcAft>
              <a:buClr>
                <a:srgbClr val="FF0000"/>
              </a:buClr>
              <a:buFont typeface="Arial" panose="020B0604020202020204" pitchFamily="34" charset="0"/>
              <a:buChar char="•"/>
            </a:pPr>
            <a:r>
              <a:rPr lang="fr-FR" sz="2000">
                <a:solidFill>
                  <a:srgbClr val="FF0000"/>
                </a:solidFill>
              </a:rPr>
              <a:t>Complément grandes vacances</a:t>
            </a:r>
          </a:p>
          <a:p>
            <a:pPr marL="457200" lvl="1" indent="0">
              <a:buNone/>
            </a:pPr>
            <a:r>
              <a:rPr lang="fr-FR" sz="1600">
                <a:latin typeface="Arial" panose="020B0604020202020204" pitchFamily="34" charset="0"/>
                <a:cs typeface="Arial" panose="020B0604020202020204" pitchFamily="34" charset="0"/>
              </a:rPr>
              <a:t>Permet de bénéficier de 2 mensualités supplémentaires (juillet, août) pour :</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Etudiants dont les parents résident dans les départements d’outre-mer, ou à l’étranger (hors EEE et hors pays riverains de la Méditerranée).</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Etudiants orphelins des deux parents.</a:t>
            </a:r>
          </a:p>
          <a:p>
            <a:pPr lvl="1">
              <a:buFont typeface="Wingdings" panose="05000000000000000000" pitchFamily="2" charset="2"/>
              <a:buChar char="ü"/>
            </a:pPr>
            <a:r>
              <a:rPr lang="fr-FR" sz="1600">
                <a:latin typeface="Arial" panose="020B0604020202020204" pitchFamily="34" charset="0"/>
                <a:cs typeface="Arial" panose="020B0604020202020204" pitchFamily="34" charset="0"/>
              </a:rPr>
              <a:t>+ autres situations prévues par la circulaire.</a:t>
            </a:r>
          </a:p>
          <a:p>
            <a:pPr marL="457200" lvl="1" indent="0">
              <a:buNone/>
            </a:pPr>
            <a:endParaRPr lang="fr-FR" sz="1600">
              <a:latin typeface="Arial" panose="020B0604020202020204" pitchFamily="34" charset="0"/>
              <a:cs typeface="Arial" panose="020B0604020202020204" pitchFamily="34" charset="0"/>
            </a:endParaRPr>
          </a:p>
          <a:p>
            <a:pPr lvl="1">
              <a:buFont typeface="Wingdings" panose="05000000000000000000" pitchFamily="2" charset="2"/>
              <a:buChar char="ü"/>
            </a:pPr>
            <a:endParaRPr lang="fr-FR"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07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autres aides</a:t>
            </a:r>
          </a:p>
          <a:p>
            <a:endParaRPr lang="fr-FR"/>
          </a:p>
        </p:txBody>
      </p:sp>
      <p:sp>
        <p:nvSpPr>
          <p:cNvPr id="4" name="Espace réservé du texte 3"/>
          <p:cNvSpPr>
            <a:spLocks noGrp="1"/>
          </p:cNvSpPr>
          <p:nvPr>
            <p:ph type="body" sz="quarter" idx="16"/>
          </p:nvPr>
        </p:nvSpPr>
        <p:spPr>
          <a:xfrm>
            <a:off x="1766888" y="1776412"/>
            <a:ext cx="7008812" cy="4395788"/>
          </a:xfrm>
        </p:spPr>
        <p:txBody>
          <a:bodyPr>
            <a:normAutofit fontScale="92500" lnSpcReduction="20000"/>
          </a:bodyPr>
          <a:lstStyle/>
          <a:p>
            <a:pPr marL="342900" indent="-342900">
              <a:buFont typeface="Arial" panose="020B0604020202020204" pitchFamily="34" charset="0"/>
              <a:buChar char="•"/>
            </a:pPr>
            <a:r>
              <a:rPr lang="fr-FR" sz="2000" dirty="0">
                <a:solidFill>
                  <a:srgbClr val="FF0000"/>
                </a:solidFill>
              </a:rPr>
              <a:t>L’AMP </a:t>
            </a:r>
            <a:r>
              <a:rPr lang="fr-FR" dirty="0"/>
              <a:t>(Aide à la Mobilité </a:t>
            </a:r>
            <a:r>
              <a:rPr lang="fr-FR" dirty="0" err="1"/>
              <a:t>Parcoursup</a:t>
            </a:r>
            <a:r>
              <a:rPr lang="fr-FR" dirty="0"/>
              <a:t>) existe depuis la rentrée 2018.</a:t>
            </a:r>
          </a:p>
          <a:p>
            <a:endParaRPr lang="fr-FR" dirty="0"/>
          </a:p>
          <a:p>
            <a:pPr algn="just"/>
            <a:r>
              <a:rPr lang="fr-FR" dirty="0"/>
              <a:t>Versement de 500 euros aux étudiants </a:t>
            </a:r>
            <a:r>
              <a:rPr lang="fr-FR" b="1" dirty="0"/>
              <a:t>boursiers des lycées </a:t>
            </a:r>
            <a:r>
              <a:rPr lang="fr-FR" dirty="0"/>
              <a:t>s’étant inscrits dans un établissement correspondant à leur vœu </a:t>
            </a:r>
            <a:r>
              <a:rPr lang="fr-FR" dirty="0" err="1"/>
              <a:t>Parcoursup</a:t>
            </a:r>
            <a:r>
              <a:rPr lang="fr-FR" dirty="0"/>
              <a:t> hors académie de résidence. </a:t>
            </a:r>
          </a:p>
          <a:p>
            <a:pPr algn="just"/>
            <a:endParaRPr lang="fr-FR" dirty="0"/>
          </a:p>
          <a:p>
            <a:pPr algn="just"/>
            <a:r>
              <a:rPr lang="fr-FR"/>
              <a:t>270 étudiants l’ont reçu dans notre académie cette année.</a:t>
            </a:r>
          </a:p>
          <a:p>
            <a:endParaRPr lang="fr-FR" dirty="0"/>
          </a:p>
          <a:p>
            <a:r>
              <a:rPr lang="fr-FR" dirty="0"/>
              <a:t>Plus d’informations sur : </a:t>
            </a:r>
          </a:p>
          <a:p>
            <a:r>
              <a:rPr lang="fr-FR" dirty="0">
                <a:hlinkClick r:id="rId2"/>
              </a:rPr>
              <a:t>https://amp.etudiant.gouv.fr/</a:t>
            </a:r>
            <a:r>
              <a:rPr lang="fr-FR" dirty="0"/>
              <a:t> </a:t>
            </a:r>
          </a:p>
        </p:txBody>
      </p:sp>
    </p:spTree>
    <p:extLst>
      <p:ext uri="{BB962C8B-B14F-4D97-AF65-F5344CB8AC3E}">
        <p14:creationId xmlns:p14="http://schemas.microsoft.com/office/powerpoint/2010/main" val="22603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autres aides</a:t>
            </a:r>
          </a:p>
          <a:p>
            <a:endParaRPr lang="fr-FR"/>
          </a:p>
        </p:txBody>
      </p:sp>
      <p:sp>
        <p:nvSpPr>
          <p:cNvPr id="4" name="Espace réservé du texte 3"/>
          <p:cNvSpPr>
            <a:spLocks noGrp="1"/>
          </p:cNvSpPr>
          <p:nvPr>
            <p:ph type="body" sz="quarter" idx="16"/>
          </p:nvPr>
        </p:nvSpPr>
        <p:spPr>
          <a:xfrm>
            <a:off x="1766888" y="1776412"/>
            <a:ext cx="7008812" cy="4786758"/>
          </a:xfrm>
        </p:spPr>
        <p:txBody>
          <a:bodyPr>
            <a:normAutofit fontScale="92500" lnSpcReduction="20000"/>
          </a:bodyPr>
          <a:lstStyle/>
          <a:p>
            <a:pPr marL="342900" indent="-342900">
              <a:buFont typeface="Arial" panose="020B0604020202020204" pitchFamily="34" charset="0"/>
              <a:buChar char="•"/>
            </a:pPr>
            <a:r>
              <a:rPr lang="fr-FR" sz="2000" dirty="0">
                <a:solidFill>
                  <a:srgbClr val="FF0000"/>
                </a:solidFill>
              </a:rPr>
              <a:t>L’AMM </a:t>
            </a:r>
            <a:r>
              <a:rPr lang="fr-FR" dirty="0"/>
              <a:t>(Aide à la Mobilité en Master) existe depuis la rentrée 2017.</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a:p>
          <a:p>
            <a:pPr algn="just"/>
            <a:r>
              <a:rPr lang="fr-FR" dirty="0"/>
              <a:t>Versement de 1000 euros aux étudiants boursiers ayant obtenu une </a:t>
            </a:r>
            <a:r>
              <a:rPr lang="fr-FR" b="1" dirty="0"/>
              <a:t>Licence</a:t>
            </a:r>
            <a:r>
              <a:rPr lang="fr-FR" dirty="0"/>
              <a:t> dans une région académique et qui s’inscrivent en Master l’année suivante dans une autre région académique.</a:t>
            </a:r>
          </a:p>
          <a:p>
            <a:pPr algn="just"/>
            <a:endParaRPr lang="fr-FR" dirty="0"/>
          </a:p>
          <a:p>
            <a:r>
              <a:rPr lang="fr-FR" dirty="0"/>
              <a:t>270 étudiants l’ont reçu dans notre académie cette année.</a:t>
            </a:r>
          </a:p>
          <a:p>
            <a:endParaRPr lang="fr-FR" dirty="0"/>
          </a:p>
          <a:p>
            <a:r>
              <a:rPr lang="fr-FR" dirty="0"/>
              <a:t>Plus d’informations sur : </a:t>
            </a:r>
          </a:p>
          <a:p>
            <a:r>
              <a:rPr lang="fr-FR" dirty="0">
                <a:hlinkClick r:id="rId2"/>
              </a:rPr>
              <a:t>http://www.etudiant.gouv.fr/cid119255/aide-a-la-mobilite-en-master-deposez-vos-demandes.html</a:t>
            </a:r>
            <a:r>
              <a:rPr lang="fr-FR" dirty="0"/>
              <a:t> </a:t>
            </a:r>
          </a:p>
        </p:txBody>
      </p:sp>
    </p:spTree>
    <p:extLst>
      <p:ext uri="{BB962C8B-B14F-4D97-AF65-F5344CB8AC3E}">
        <p14:creationId xmlns:p14="http://schemas.microsoft.com/office/powerpoint/2010/main" val="398435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3"/>
          </p:nvPr>
        </p:nvSpPr>
        <p:spPr/>
        <p:txBody>
          <a:bodyPr>
            <a:normAutofit lnSpcReduction="10000"/>
          </a:bodyPr>
          <a:lstStyle/>
          <a:p>
            <a:r>
              <a:rPr lang="fr-FR"/>
              <a:t>2</a:t>
            </a:r>
          </a:p>
        </p:txBody>
      </p:sp>
      <p:sp>
        <p:nvSpPr>
          <p:cNvPr id="4" name="Espace réservé du texte 3"/>
          <p:cNvSpPr>
            <a:spLocks noGrp="1"/>
          </p:cNvSpPr>
          <p:nvPr>
            <p:ph type="body" sz="quarter" idx="14"/>
          </p:nvPr>
        </p:nvSpPr>
        <p:spPr>
          <a:xfrm>
            <a:off x="3026889" y="2772420"/>
            <a:ext cx="5855853" cy="1623900"/>
          </a:xfrm>
        </p:spPr>
        <p:txBody>
          <a:bodyPr>
            <a:normAutofit fontScale="85000" lnSpcReduction="20000"/>
          </a:bodyPr>
          <a:lstStyle/>
          <a:p>
            <a:r>
              <a:rPr lang="fr-FR"/>
              <a:t>Constituer son  dossier social étudiant ou DSE</a:t>
            </a:r>
          </a:p>
        </p:txBody>
      </p:sp>
    </p:spTree>
    <p:extLst>
      <p:ext uri="{BB962C8B-B14F-4D97-AF65-F5344CB8AC3E}">
        <p14:creationId xmlns:p14="http://schemas.microsoft.com/office/powerpoint/2010/main" val="41833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a:t>Le dossier social étudiant</a:t>
            </a:r>
          </a:p>
          <a:p>
            <a:endParaRPr lang="fr-FR"/>
          </a:p>
        </p:txBody>
      </p:sp>
      <p:sp>
        <p:nvSpPr>
          <p:cNvPr id="4" name="Espace réservé du texte 3"/>
          <p:cNvSpPr>
            <a:spLocks noGrp="1"/>
          </p:cNvSpPr>
          <p:nvPr>
            <p:ph type="body" sz="quarter" idx="15"/>
          </p:nvPr>
        </p:nvSpPr>
        <p:spPr>
          <a:xfrm>
            <a:off x="1646117" y="294872"/>
            <a:ext cx="7215271" cy="1136650"/>
          </a:xfrm>
        </p:spPr>
        <p:txBody>
          <a:bodyPr>
            <a:noAutofit/>
          </a:bodyPr>
          <a:lstStyle/>
          <a:p>
            <a:r>
              <a:rPr lang="fr-FR" sz="3200"/>
              <a:t>Le site </a:t>
            </a:r>
          </a:p>
          <a:p>
            <a:r>
              <a:rPr lang="fr-FR" sz="3200"/>
              <a:t>Messervices</a:t>
            </a:r>
          </a:p>
        </p:txBody>
      </p:sp>
      <p:pic>
        <p:nvPicPr>
          <p:cNvPr id="5" name="Image 4">
            <a:extLst>
              <a:ext uri="{FF2B5EF4-FFF2-40B4-BE49-F238E27FC236}">
                <a16:creationId xmlns:a16="http://schemas.microsoft.com/office/drawing/2014/main" id="{5FB505DD-53B6-4846-D7A9-CCC5E6700ACD}"/>
              </a:ext>
            </a:extLst>
          </p:cNvPr>
          <p:cNvPicPr>
            <a:picLocks noChangeAspect="1"/>
          </p:cNvPicPr>
          <p:nvPr/>
        </p:nvPicPr>
        <p:blipFill>
          <a:blip r:embed="rId2"/>
          <a:stretch>
            <a:fillRect/>
          </a:stretch>
        </p:blipFill>
        <p:spPr>
          <a:xfrm>
            <a:off x="4317026" y="724277"/>
            <a:ext cx="4826974" cy="6014348"/>
          </a:xfrm>
          <a:prstGeom prst="rect">
            <a:avLst/>
          </a:prstGeom>
        </p:spPr>
      </p:pic>
    </p:spTree>
    <p:extLst>
      <p:ext uri="{BB962C8B-B14F-4D97-AF65-F5344CB8AC3E}">
        <p14:creationId xmlns:p14="http://schemas.microsoft.com/office/powerpoint/2010/main" val="129736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 </a:t>
            </a:r>
          </a:p>
          <a:p>
            <a:endParaRPr lang="fr-FR"/>
          </a:p>
        </p:txBody>
      </p:sp>
      <p:sp>
        <p:nvSpPr>
          <p:cNvPr id="4" name="Espace réservé du texte 3"/>
          <p:cNvSpPr>
            <a:spLocks noGrp="1"/>
          </p:cNvSpPr>
          <p:nvPr>
            <p:ph type="body" sz="quarter" idx="16"/>
          </p:nvPr>
        </p:nvSpPr>
        <p:spPr>
          <a:xfrm>
            <a:off x="1766888" y="1370580"/>
            <a:ext cx="7008812" cy="811666"/>
          </a:xfrm>
        </p:spPr>
        <p:txBody>
          <a:bodyPr>
            <a:normAutofit/>
          </a:bodyPr>
          <a:lstStyle/>
          <a:p>
            <a:r>
              <a:rPr lang="fr-FR" sz="2000" b="1"/>
              <a:t>Pourquoi ? Pour faire une demande de bourse et pour pouvoir, ensuite, demander un logement. </a:t>
            </a:r>
          </a:p>
          <a:p>
            <a:endParaRPr lang="fr-FR"/>
          </a:p>
        </p:txBody>
      </p:sp>
      <p:sp>
        <p:nvSpPr>
          <p:cNvPr id="5" name="Espace réservé du texte 4"/>
          <p:cNvSpPr>
            <a:spLocks noGrp="1"/>
          </p:cNvSpPr>
          <p:nvPr>
            <p:ph type="body" sz="quarter" idx="17"/>
          </p:nvPr>
        </p:nvSpPr>
        <p:spPr>
          <a:xfrm>
            <a:off x="1649338" y="2182246"/>
            <a:ext cx="7126362" cy="4675754"/>
          </a:xfrm>
        </p:spPr>
        <p:txBody>
          <a:bodyPr>
            <a:normAutofit fontScale="70000" lnSpcReduction="20000"/>
          </a:bodyPr>
          <a:lstStyle/>
          <a:p>
            <a:pPr marL="0" indent="0">
              <a:buNone/>
            </a:pPr>
            <a:r>
              <a:rPr lang="fr-FR" sz="2900">
                <a:solidFill>
                  <a:srgbClr val="FF0000"/>
                </a:solidFill>
              </a:rPr>
              <a:t>1. Quand ?</a:t>
            </a:r>
          </a:p>
          <a:p>
            <a:pPr marL="0" indent="0">
              <a:buNone/>
            </a:pPr>
            <a:endParaRPr lang="fr-FR" sz="2400">
              <a:solidFill>
                <a:srgbClr val="FF0000"/>
              </a:solidFill>
            </a:endParaRPr>
          </a:p>
          <a:p>
            <a:pPr marL="0" indent="0">
              <a:buNone/>
            </a:pPr>
            <a:r>
              <a:rPr lang="fr-FR" sz="2200" b="0"/>
              <a:t>Au plus tôt à partir du </a:t>
            </a:r>
            <a:r>
              <a:rPr lang="fr-FR" sz="2900">
                <a:solidFill>
                  <a:srgbClr val="FF0000"/>
                </a:solidFill>
              </a:rPr>
              <a:t>1er mars</a:t>
            </a:r>
            <a:r>
              <a:rPr lang="fr-FR" sz="2200" b="0"/>
              <a:t>, et avant le </a:t>
            </a:r>
            <a:r>
              <a:rPr lang="fr-FR" sz="2900">
                <a:solidFill>
                  <a:srgbClr val="FF0000"/>
                </a:solidFill>
              </a:rPr>
              <a:t>15</a:t>
            </a:r>
            <a:r>
              <a:rPr lang="fr-FR" sz="2900"/>
              <a:t> </a:t>
            </a:r>
            <a:r>
              <a:rPr lang="fr-FR" sz="2900">
                <a:solidFill>
                  <a:srgbClr val="FF0000"/>
                </a:solidFill>
              </a:rPr>
              <a:t>mai</a:t>
            </a:r>
            <a:r>
              <a:rPr lang="fr-FR" sz="2200" b="0"/>
              <a:t>. </a:t>
            </a:r>
          </a:p>
          <a:p>
            <a:pPr marL="0" indent="0">
              <a:buNone/>
            </a:pPr>
            <a:r>
              <a:rPr lang="fr-FR" sz="2200" b="0"/>
              <a:t>Pour les étudiants qui demandent un logement, le DSE doit être créé et retourné </a:t>
            </a:r>
            <a:r>
              <a:rPr lang="fr-FR" sz="2200"/>
              <a:t>au plus tôt </a:t>
            </a:r>
            <a:r>
              <a:rPr lang="fr-FR" sz="2200" b="0"/>
              <a:t>afin</a:t>
            </a:r>
            <a:r>
              <a:rPr lang="fr-FR" sz="2200"/>
              <a:t> </a:t>
            </a:r>
            <a:r>
              <a:rPr lang="fr-FR" sz="2200" b="0"/>
              <a:t>que le dossier soit instruit avant le tour national d’affectation. Un dossier incomplet fera l’objet de demande de pièces complémentaires, ce qui rallonge d’autant le délai de validation. </a:t>
            </a:r>
          </a:p>
          <a:p>
            <a:pPr marL="0" indent="0">
              <a:buNone/>
            </a:pPr>
            <a:r>
              <a:rPr lang="fr-FR" sz="2200" b="0">
                <a:solidFill>
                  <a:srgbClr val="FF0000"/>
                </a:solidFill>
              </a:rPr>
              <a:t>Quel est le risque de faire son dossier trop tardivement ? De ne pas avoir un DSE valide au moment du tour logement, et de ne pas obtenir de logement. </a:t>
            </a:r>
          </a:p>
          <a:p>
            <a:pPr marL="0" indent="0">
              <a:buNone/>
            </a:pPr>
            <a:endParaRPr lang="fr-FR" sz="2200" b="0"/>
          </a:p>
          <a:p>
            <a:pPr marL="0" indent="0">
              <a:buNone/>
            </a:pPr>
            <a:r>
              <a:rPr lang="fr-FR" sz="2200" b="0"/>
              <a:t>NB : Il est conseillé de faire d’abord l’inscription sur le site </a:t>
            </a:r>
            <a:r>
              <a:rPr lang="fr-FR" sz="2200" b="0" err="1"/>
              <a:t>Parcoursup</a:t>
            </a:r>
            <a:r>
              <a:rPr lang="fr-FR" sz="2200" b="0"/>
              <a:t>. En effet, en se connectant à « messervices.etudiant.gouv.fr » avec le courriel indiqué dans </a:t>
            </a:r>
            <a:r>
              <a:rPr lang="fr-FR" sz="2200" b="0" err="1"/>
              <a:t>Parcoursup</a:t>
            </a:r>
            <a:r>
              <a:rPr lang="fr-FR" sz="2200" b="0"/>
              <a:t>, MSE reprendra toutes les données d’état civil. Cela évite donc une double saisie et sécurise le recueil d’informations. </a:t>
            </a:r>
          </a:p>
          <a:p>
            <a:pPr marL="0" indent="0">
              <a:buNone/>
            </a:pPr>
            <a:endParaRPr lang="fr-FR" sz="2200"/>
          </a:p>
          <a:p>
            <a:pPr marL="0" indent="0" algn="ctr">
              <a:buNone/>
            </a:pPr>
            <a:r>
              <a:rPr lang="fr-FR" sz="2900" u="sng"/>
              <a:t>À RETENIR : </a:t>
            </a:r>
          </a:p>
          <a:p>
            <a:pPr marL="0" indent="0" algn="ctr">
              <a:buNone/>
            </a:pPr>
            <a:endParaRPr lang="fr-FR" sz="2900" u="sng"/>
          </a:p>
          <a:p>
            <a:pPr marL="0" indent="0" algn="ctr">
              <a:buNone/>
            </a:pPr>
            <a:r>
              <a:rPr lang="fr-FR" sz="2200">
                <a:solidFill>
                  <a:srgbClr val="FF0000"/>
                </a:solidFill>
              </a:rPr>
              <a:t>DOSSIER HORS DELAI </a:t>
            </a:r>
          </a:p>
          <a:p>
            <a:pPr marL="0" indent="0" algn="ctr">
              <a:buNone/>
            </a:pPr>
            <a:r>
              <a:rPr lang="fr-FR" sz="2200">
                <a:solidFill>
                  <a:srgbClr val="FF0000"/>
                </a:solidFill>
              </a:rPr>
              <a:t>= </a:t>
            </a:r>
          </a:p>
          <a:p>
            <a:pPr marL="0" indent="0" algn="ctr">
              <a:buNone/>
            </a:pPr>
            <a:r>
              <a:rPr lang="fr-FR" sz="2200">
                <a:solidFill>
                  <a:srgbClr val="FF0000"/>
                </a:solidFill>
              </a:rPr>
              <a:t>DOSSIER TRAITE APRES LES AUTRES DOSSIERS</a:t>
            </a:r>
          </a:p>
          <a:p>
            <a:pPr marL="0" indent="0" algn="ctr">
              <a:buNone/>
            </a:pPr>
            <a:endParaRPr lang="fr-FR" sz="2200">
              <a:solidFill>
                <a:srgbClr val="FF0000"/>
              </a:solidFill>
            </a:endParaRPr>
          </a:p>
          <a:p>
            <a:pPr marL="0" indent="0" algn="ctr">
              <a:buNone/>
            </a:pPr>
            <a:endParaRPr lang="fr-FR" sz="2200">
              <a:solidFill>
                <a:srgbClr val="FF0000"/>
              </a:solidFill>
            </a:endParaRPr>
          </a:p>
          <a:p>
            <a:pPr marL="0" indent="0" algn="ctr">
              <a:buNone/>
            </a:pPr>
            <a:endParaRPr lang="fr-FR" sz="2200">
              <a:solidFill>
                <a:srgbClr val="FF0000"/>
              </a:solidFill>
            </a:endParaRPr>
          </a:p>
        </p:txBody>
      </p:sp>
    </p:spTree>
    <p:extLst>
      <p:ext uri="{BB962C8B-B14F-4D97-AF65-F5344CB8AC3E}">
        <p14:creationId xmlns:p14="http://schemas.microsoft.com/office/powerpoint/2010/main" val="141609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pPr lvl="0"/>
            <a:r>
              <a:rPr lang="fr-FR" sz="2800">
                <a:solidFill>
                  <a:prstClr val="black"/>
                </a:solidFill>
              </a:rPr>
              <a:t>Constitution du dossier social étudiant</a:t>
            </a:r>
          </a:p>
        </p:txBody>
      </p:sp>
      <p:sp>
        <p:nvSpPr>
          <p:cNvPr id="4" name="Espace réservé du texte 3"/>
          <p:cNvSpPr>
            <a:spLocks noGrp="1"/>
          </p:cNvSpPr>
          <p:nvPr>
            <p:ph type="body" sz="quarter" idx="16"/>
          </p:nvPr>
        </p:nvSpPr>
        <p:spPr>
          <a:xfrm>
            <a:off x="1766888" y="2192288"/>
            <a:ext cx="7008812" cy="4217138"/>
          </a:xfrm>
        </p:spPr>
        <p:txBody>
          <a:bodyPr>
            <a:normAutofit/>
          </a:bodyPr>
          <a:lstStyle/>
          <a:p>
            <a:pPr>
              <a:buClr>
                <a:srgbClr val="FF0000"/>
              </a:buClr>
            </a:pPr>
            <a:r>
              <a:rPr lang="fr-FR" sz="1800" b="1">
                <a:solidFill>
                  <a:srgbClr val="FF0000"/>
                </a:solidFill>
              </a:rPr>
              <a:t>Avant de commencer la saisie</a:t>
            </a:r>
            <a:r>
              <a:rPr lang="fr-FR" sz="1800" b="1"/>
              <a:t>, l’élève/étudiant doit préparer :</a:t>
            </a:r>
          </a:p>
          <a:p>
            <a:pPr>
              <a:buClr>
                <a:srgbClr val="FF0000"/>
              </a:buClr>
            </a:pPr>
            <a:endParaRPr lang="fr-FR" sz="1800" b="1">
              <a:solidFill>
                <a:srgbClr val="FF0000"/>
              </a:solidFill>
            </a:endParaRPr>
          </a:p>
          <a:p>
            <a:pPr lvl="1" algn="just">
              <a:lnSpc>
                <a:spcPct val="100000"/>
              </a:lnSpc>
              <a:buClr>
                <a:schemeClr val="tx1"/>
              </a:buClr>
              <a:buFont typeface="Wingdings" panose="05000000000000000000" pitchFamily="2" charset="2"/>
              <a:buChar char="ü"/>
            </a:pPr>
            <a:r>
              <a:rPr lang="fr-FR" sz="1800">
                <a:solidFill>
                  <a:srgbClr val="FF0000"/>
                </a:solidFill>
                <a:latin typeface="Arial" panose="020B0604020202020204" pitchFamily="34" charset="0"/>
                <a:cs typeface="Arial" panose="020B0604020202020204" pitchFamily="34" charset="0"/>
              </a:rPr>
              <a:t>Ses vœux d’études dans les académies de son choix</a:t>
            </a:r>
            <a:r>
              <a:rPr lang="fr-FR" sz="1800">
                <a:latin typeface="Arial" panose="020B0604020202020204" pitchFamily="34" charset="0"/>
                <a:cs typeface="Arial" panose="020B0604020202020204" pitchFamily="34" charset="0"/>
              </a:rPr>
              <a:t>.</a:t>
            </a:r>
          </a:p>
          <a:p>
            <a:pPr marL="457200" lvl="1" indent="0" algn="just">
              <a:lnSpc>
                <a:spcPct val="100000"/>
              </a:lnSpc>
              <a:buClr>
                <a:srgbClr val="FF0000"/>
              </a:buClr>
              <a:buNone/>
            </a:pPr>
            <a:r>
              <a:rPr lang="fr-FR" sz="1800">
                <a:latin typeface="Arial" panose="020B0604020202020204" pitchFamily="34" charset="0"/>
                <a:cs typeface="Arial" panose="020B0604020202020204" pitchFamily="34" charset="0"/>
              </a:rPr>
              <a:t>Au total, il peut effectuer 6 vœux dans des académies différentes, </a:t>
            </a:r>
            <a:r>
              <a:rPr lang="fr-FR" sz="1800" b="1">
                <a:latin typeface="Arial" panose="020B0604020202020204" pitchFamily="34" charset="0"/>
                <a:cs typeface="Arial" panose="020B0604020202020204" pitchFamily="34" charset="0"/>
              </a:rPr>
              <a:t>modifiables à tout moment sur simple demande</a:t>
            </a:r>
            <a:r>
              <a:rPr lang="fr-FR" sz="1800">
                <a:latin typeface="Arial" panose="020B0604020202020204" pitchFamily="34" charset="0"/>
                <a:cs typeface="Arial" panose="020B0604020202020204" pitchFamily="34" charset="0"/>
              </a:rPr>
              <a:t>.</a:t>
            </a:r>
          </a:p>
          <a:p>
            <a:pPr lvl="1" algn="just">
              <a:lnSpc>
                <a:spcPct val="150000"/>
              </a:lnSpc>
              <a:buClr>
                <a:schemeClr val="tx1"/>
              </a:buClr>
              <a:buFont typeface="Wingdings" panose="05000000000000000000" pitchFamily="2" charset="2"/>
              <a:buChar char="ü"/>
            </a:pPr>
            <a:r>
              <a:rPr lang="fr-FR" sz="1800">
                <a:solidFill>
                  <a:srgbClr val="FF0000"/>
                </a:solidFill>
                <a:latin typeface="Arial" panose="020B0604020202020204" pitchFamily="34" charset="0"/>
                <a:cs typeface="Arial" panose="020B0604020202020204" pitchFamily="34" charset="0"/>
              </a:rPr>
              <a:t>L’avis d’impôt 2025 (sur les revenus 2024) de la famille</a:t>
            </a:r>
          </a:p>
          <a:p>
            <a:pPr lvl="1" algn="just">
              <a:lnSpc>
                <a:spcPct val="150000"/>
              </a:lnSpc>
              <a:buClr>
                <a:schemeClr val="tx1"/>
              </a:buClr>
              <a:buFont typeface="Wingdings" panose="05000000000000000000" pitchFamily="2" charset="2"/>
              <a:buChar char="ü"/>
            </a:pPr>
            <a:r>
              <a:rPr lang="fr-FR" sz="1800">
                <a:latin typeface="Arial" panose="020B0604020202020204" pitchFamily="34" charset="0"/>
                <a:cs typeface="Arial" panose="020B0604020202020204" pitchFamily="34" charset="0"/>
              </a:rPr>
              <a:t>Un RIB au nom de l’étudiant (l’absence de compte courant au nom de l’étudiant n’est pas bloquant pour la saisie ou l’étude du DSE, mais empêchera la mise en paiement au moment de la rentrée).</a:t>
            </a:r>
          </a:p>
          <a:p>
            <a:pPr marL="457200" lvl="1" indent="0">
              <a:lnSpc>
                <a:spcPct val="150000"/>
              </a:lnSpc>
              <a:buClr>
                <a:schemeClr val="tx1"/>
              </a:buClr>
              <a:buNone/>
            </a:pPr>
            <a:endParaRPr lang="fr-FR"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2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5" name="Espace réservé du texte 4"/>
          <p:cNvSpPr>
            <a:spLocks noGrp="1"/>
          </p:cNvSpPr>
          <p:nvPr>
            <p:ph type="body" sz="quarter" idx="17"/>
          </p:nvPr>
        </p:nvSpPr>
        <p:spPr>
          <a:xfrm>
            <a:off x="1197621" y="2476164"/>
            <a:ext cx="4442528" cy="3921462"/>
          </a:xfrm>
        </p:spPr>
        <p:txBody>
          <a:bodyPr>
            <a:normAutofit/>
          </a:bodyPr>
          <a:lstStyle/>
          <a:p>
            <a:pPr marL="0" indent="0">
              <a:buNone/>
            </a:pPr>
            <a:r>
              <a:rPr lang="fr-FR" sz="2000">
                <a:solidFill>
                  <a:srgbClr val="FF0000"/>
                </a:solidFill>
              </a:rPr>
              <a:t>2. Où ?</a:t>
            </a:r>
          </a:p>
          <a:p>
            <a:pPr marL="0" indent="0">
              <a:buNone/>
            </a:pPr>
            <a:endParaRPr lang="fr-FR" sz="2000">
              <a:solidFill>
                <a:srgbClr val="FF0000"/>
              </a:solidFill>
            </a:endParaRPr>
          </a:p>
          <a:p>
            <a:pPr marL="342900" indent="-342900">
              <a:buFont typeface="Arial" panose="020B0604020202020204" pitchFamily="34" charset="0"/>
              <a:buChar char="•"/>
            </a:pPr>
            <a:r>
              <a:rPr lang="fr-FR" sz="2000" b="0"/>
              <a:t>Sur </a:t>
            </a:r>
          </a:p>
          <a:p>
            <a:pPr marL="0" indent="0">
              <a:buNone/>
            </a:pPr>
            <a:r>
              <a:rPr lang="fr-FR" sz="2000">
                <a:solidFill>
                  <a:srgbClr val="FF0000"/>
                </a:solidFill>
              </a:rPr>
              <a:t>www.messervices.etudiant.gouv.fr</a:t>
            </a:r>
          </a:p>
          <a:p>
            <a:pPr marL="0" indent="0">
              <a:buNone/>
            </a:pPr>
            <a:endParaRPr lang="fr-FR" sz="2000">
              <a:solidFill>
                <a:srgbClr val="FF0000"/>
              </a:solidFill>
            </a:endParaRPr>
          </a:p>
          <a:p>
            <a:pPr marL="342900" indent="-342900">
              <a:buFont typeface="Arial" panose="020B0604020202020204" pitchFamily="34" charset="0"/>
              <a:buChar char="•"/>
            </a:pPr>
            <a:r>
              <a:rPr lang="fr-FR" sz="2000" b="0"/>
              <a:t>Cliquez sur :</a:t>
            </a:r>
          </a:p>
          <a:p>
            <a:endParaRPr lang="fr-FR" sz="2000">
              <a:solidFill>
                <a:srgbClr val="FF0000"/>
              </a:solidFill>
            </a:endParaRPr>
          </a:p>
          <a:p>
            <a:pPr marL="0" indent="0">
              <a:buNone/>
            </a:pPr>
            <a:endParaRPr lang="fr-FR" sz="2000">
              <a:solidFill>
                <a:srgbClr val="FF0000"/>
              </a:solidFill>
            </a:endParaRPr>
          </a:p>
        </p:txBody>
      </p:sp>
      <p:pic>
        <p:nvPicPr>
          <p:cNvPr id="7" name="Image 6">
            <a:extLst>
              <a:ext uri="{FF2B5EF4-FFF2-40B4-BE49-F238E27FC236}">
                <a16:creationId xmlns:a16="http://schemas.microsoft.com/office/drawing/2014/main" id="{81908317-2CE4-0178-5A4E-55C3ACF04B78}"/>
              </a:ext>
            </a:extLst>
          </p:cNvPr>
          <p:cNvPicPr>
            <a:picLocks noChangeAspect="1"/>
          </p:cNvPicPr>
          <p:nvPr/>
        </p:nvPicPr>
        <p:blipFill>
          <a:blip r:embed="rId3"/>
          <a:stretch>
            <a:fillRect/>
          </a:stretch>
        </p:blipFill>
        <p:spPr>
          <a:xfrm>
            <a:off x="5530444" y="1671638"/>
            <a:ext cx="3613556" cy="5186362"/>
          </a:xfrm>
          <a:prstGeom prst="rect">
            <a:avLst/>
          </a:prstGeom>
        </p:spPr>
      </p:pic>
      <p:pic>
        <p:nvPicPr>
          <p:cNvPr id="6" name="Image 5">
            <a:extLst>
              <a:ext uri="{FF2B5EF4-FFF2-40B4-BE49-F238E27FC236}">
                <a16:creationId xmlns:a16="http://schemas.microsoft.com/office/drawing/2014/main" id="{FED45B2F-7DE1-C630-A1BF-3795007739D6}"/>
              </a:ext>
            </a:extLst>
          </p:cNvPr>
          <p:cNvPicPr>
            <a:picLocks noChangeAspect="1"/>
          </p:cNvPicPr>
          <p:nvPr/>
        </p:nvPicPr>
        <p:blipFill>
          <a:blip r:embed="rId4"/>
          <a:srcRect l="2013"/>
          <a:stretch/>
        </p:blipFill>
        <p:spPr>
          <a:xfrm>
            <a:off x="1766888" y="4927601"/>
            <a:ext cx="1651997" cy="1133475"/>
          </a:xfrm>
          <a:prstGeom prst="rect">
            <a:avLst/>
          </a:prstGeom>
        </p:spPr>
      </p:pic>
    </p:spTree>
    <p:extLst>
      <p:ext uri="{BB962C8B-B14F-4D97-AF65-F5344CB8AC3E}">
        <p14:creationId xmlns:p14="http://schemas.microsoft.com/office/powerpoint/2010/main" val="2161387916"/>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4" name="Espace réservé du texte 3"/>
          <p:cNvSpPr>
            <a:spLocks noGrp="1"/>
          </p:cNvSpPr>
          <p:nvPr>
            <p:ph type="body" sz="quarter" idx="16"/>
          </p:nvPr>
        </p:nvSpPr>
        <p:spPr/>
        <p:txBody>
          <a:bodyPr>
            <a:normAutofit fontScale="92500" lnSpcReduction="10000"/>
          </a:bodyPr>
          <a:lstStyle/>
          <a:p>
            <a:r>
              <a:rPr lang="fr-FR"/>
              <a:t>Arrivée sur la page d’accueil de </a:t>
            </a:r>
            <a:r>
              <a:rPr lang="fr-FR" b="1">
                <a:solidFill>
                  <a:srgbClr val="FF0000"/>
                </a:solidFill>
              </a:rPr>
              <a:t>messervices.etudiant.gouv.fr</a:t>
            </a:r>
            <a:r>
              <a:rPr lang="fr-FR"/>
              <a:t> :</a:t>
            </a:r>
          </a:p>
          <a:p>
            <a:r>
              <a:rPr lang="fr-FR"/>
              <a:t>Cliquer alors sur « connexion » :</a:t>
            </a:r>
          </a:p>
          <a:p>
            <a:endParaRPr lang="fr-FR"/>
          </a:p>
        </p:txBody>
      </p:sp>
      <p:cxnSp>
        <p:nvCxnSpPr>
          <p:cNvPr id="9" name="Connecteur droit avec flèche 8"/>
          <p:cNvCxnSpPr/>
          <p:nvPr/>
        </p:nvCxnSpPr>
        <p:spPr>
          <a:xfrm>
            <a:off x="5153114" y="2794475"/>
            <a:ext cx="1948441" cy="73493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Image 5"/>
          <p:cNvPicPr>
            <a:picLocks noChangeAspect="1"/>
          </p:cNvPicPr>
          <p:nvPr/>
        </p:nvPicPr>
        <p:blipFill>
          <a:blip r:embed="rId2"/>
          <a:stretch>
            <a:fillRect/>
          </a:stretch>
        </p:blipFill>
        <p:spPr>
          <a:xfrm>
            <a:off x="671512" y="3607459"/>
            <a:ext cx="7903145" cy="1413571"/>
          </a:xfrm>
          <a:prstGeom prst="rect">
            <a:avLst/>
          </a:prstGeom>
        </p:spPr>
      </p:pic>
    </p:spTree>
    <p:extLst>
      <p:ext uri="{BB962C8B-B14F-4D97-AF65-F5344CB8AC3E}">
        <p14:creationId xmlns:p14="http://schemas.microsoft.com/office/powerpoint/2010/main" val="64847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8" name="Espace réservé du contenu 2"/>
          <p:cNvSpPr txBox="1">
            <a:spLocks/>
          </p:cNvSpPr>
          <p:nvPr/>
        </p:nvSpPr>
        <p:spPr>
          <a:xfrm>
            <a:off x="184518" y="1953852"/>
            <a:ext cx="4448778" cy="412854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b="1">
                <a:latin typeface="Arial" panose="020B0604020202020204" pitchFamily="34" charset="0"/>
                <a:cs typeface="Arial" panose="020B0604020202020204" pitchFamily="34" charset="0"/>
              </a:rPr>
              <a:t>1</a:t>
            </a:r>
            <a:r>
              <a:rPr lang="fr-FR" sz="1800" b="1" baseline="30000">
                <a:latin typeface="Arial" panose="020B0604020202020204" pitchFamily="34" charset="0"/>
                <a:cs typeface="Arial" panose="020B0604020202020204" pitchFamily="34" charset="0"/>
              </a:rPr>
              <a:t>ère</a:t>
            </a:r>
            <a:r>
              <a:rPr lang="fr-FR" sz="1800" b="1">
                <a:latin typeface="Arial" panose="020B0604020202020204" pitchFamily="34" charset="0"/>
                <a:cs typeface="Arial" panose="020B0604020202020204" pitchFamily="34" charset="0"/>
              </a:rPr>
              <a:t> étape: </a:t>
            </a:r>
          </a:p>
          <a:p>
            <a:pPr marL="0" indent="0" algn="just">
              <a:buNone/>
            </a:pPr>
            <a:r>
              <a:rPr lang="fr-FR" sz="1800" b="1">
                <a:latin typeface="Arial" panose="020B0604020202020204" pitchFamily="34" charset="0"/>
                <a:cs typeface="Arial" panose="020B0604020202020204" pitchFamily="34" charset="0"/>
              </a:rPr>
              <a:t>Créer son compte Parcoursup en amont : </a:t>
            </a:r>
          </a:p>
          <a:p>
            <a:pPr marL="0" indent="0" algn="just">
              <a:buNone/>
            </a:pPr>
            <a:r>
              <a:rPr lang="fr-FR" sz="1800" b="1">
                <a:latin typeface="Arial" panose="020B0604020202020204" pitchFamily="34" charset="0"/>
                <a:cs typeface="Arial" panose="020B0604020202020204" pitchFamily="34" charset="0"/>
              </a:rPr>
              <a:t>En effet, </a:t>
            </a:r>
            <a:r>
              <a:rPr lang="fr-FR" sz="1800" b="1">
                <a:solidFill>
                  <a:srgbClr val="FF0000"/>
                </a:solidFill>
                <a:latin typeface="Arial" panose="020B0604020202020204" pitchFamily="34" charset="0"/>
                <a:cs typeface="Arial" panose="020B0604020202020204" pitchFamily="34" charset="0"/>
              </a:rPr>
              <a:t>l’identifiant est le courriel Parcoursup.</a:t>
            </a:r>
          </a:p>
          <a:p>
            <a:pPr marL="0" indent="0" algn="just">
              <a:buNone/>
            </a:pPr>
            <a:r>
              <a:rPr lang="fr-FR" sz="1800">
                <a:latin typeface="Arial" panose="020B0604020202020204" pitchFamily="34" charset="0"/>
                <a:cs typeface="Arial" panose="020B0604020202020204" pitchFamily="34" charset="0"/>
              </a:rPr>
              <a:t>Le mot de passe est défini par l’étudiant lors de l’étape 2.</a:t>
            </a:r>
          </a:p>
          <a:p>
            <a:pPr marL="0" indent="0" algn="just">
              <a:buNone/>
            </a:pPr>
            <a:endParaRPr lang="fr-FR" sz="1800" b="1" i="1">
              <a:latin typeface="Arial" panose="020B0604020202020204" pitchFamily="34" charset="0"/>
              <a:cs typeface="Arial" panose="020B0604020202020204" pitchFamily="34" charset="0"/>
            </a:endParaRPr>
          </a:p>
          <a:p>
            <a:pPr marL="0" indent="0" algn="just">
              <a:buNone/>
            </a:pPr>
            <a:r>
              <a:rPr lang="fr-FR" sz="1800" b="1">
                <a:latin typeface="Arial" panose="020B0604020202020204" pitchFamily="34" charset="0"/>
                <a:cs typeface="Arial" panose="020B0604020202020204" pitchFamily="34" charset="0"/>
              </a:rPr>
              <a:t>2</a:t>
            </a:r>
            <a:r>
              <a:rPr lang="fr-FR" sz="1800" b="1" baseline="30000">
                <a:latin typeface="Arial" panose="020B0604020202020204" pitchFamily="34" charset="0"/>
                <a:cs typeface="Arial" panose="020B0604020202020204" pitchFamily="34" charset="0"/>
              </a:rPr>
              <a:t>ème</a:t>
            </a:r>
            <a:r>
              <a:rPr lang="fr-FR" sz="1800" b="1">
                <a:latin typeface="Arial" panose="020B0604020202020204" pitchFamily="34" charset="0"/>
                <a:cs typeface="Arial" panose="020B0604020202020204" pitchFamily="34" charset="0"/>
              </a:rPr>
              <a:t> étape 	</a:t>
            </a:r>
            <a:endParaRPr lang="fr-FR" sz="1800">
              <a:latin typeface="Arial" panose="020B0604020202020204" pitchFamily="34" charset="0"/>
              <a:cs typeface="Arial" panose="020B0604020202020204" pitchFamily="34" charset="0"/>
            </a:endParaRPr>
          </a:p>
          <a:p>
            <a:pPr marL="0" indent="0" algn="just">
              <a:buNone/>
            </a:pPr>
            <a:r>
              <a:rPr lang="fr-FR" sz="1800" b="1">
                <a:solidFill>
                  <a:srgbClr val="FF0000"/>
                </a:solidFill>
                <a:latin typeface="Arial" panose="020B0604020202020204" pitchFamily="34" charset="0"/>
                <a:cs typeface="Arial" panose="020B0604020202020204" pitchFamily="34" charset="0"/>
              </a:rPr>
              <a:t>À la première connexion, l’étudiant doit créer son mot de passe en cliquant sur </a:t>
            </a:r>
          </a:p>
          <a:p>
            <a:pPr marL="0" indent="0">
              <a:buNone/>
            </a:pPr>
            <a:r>
              <a:rPr lang="fr-FR" sz="1800" b="1">
                <a:solidFill>
                  <a:srgbClr val="FF0000"/>
                </a:solidFill>
                <a:latin typeface="Arial" panose="020B0604020202020204" pitchFamily="34" charset="0"/>
                <a:cs typeface="Arial" panose="020B0604020202020204" pitchFamily="34" charset="0"/>
              </a:rPr>
              <a:t>« mot de passe oublié ». </a:t>
            </a:r>
            <a:r>
              <a:rPr lang="fr-FR" sz="1800" b="1">
                <a:latin typeface="Arial" panose="020B0604020202020204" pitchFamily="34" charset="0"/>
                <a:cs typeface="Arial" panose="020B0604020202020204" pitchFamily="34" charset="0"/>
              </a:rPr>
              <a:t>Il saisit alors le courriel Parcoursup et il reçoit par mail un lien qui lui permet de créer un mot de passe. </a:t>
            </a:r>
          </a:p>
          <a:p>
            <a:pPr marL="0" indent="0">
              <a:buNone/>
            </a:pPr>
            <a:r>
              <a:rPr lang="fr-FR" sz="1800">
                <a:latin typeface="Arial" panose="020B0604020202020204" pitchFamily="34" charset="0"/>
                <a:cs typeface="Arial" panose="020B0604020202020204" pitchFamily="34" charset="0"/>
              </a:rPr>
              <a:t>Manipulation à reproduire en cas d’oubli du mot de passe.</a:t>
            </a:r>
          </a:p>
          <a:p>
            <a:endParaRPr lang="fr-FR" sz="1800">
              <a:latin typeface="Montserrat Alternates"/>
            </a:endParaRPr>
          </a:p>
        </p:txBody>
      </p:sp>
      <p:pic>
        <p:nvPicPr>
          <p:cNvPr id="6" name="Image 5"/>
          <p:cNvPicPr>
            <a:picLocks noChangeAspect="1"/>
          </p:cNvPicPr>
          <p:nvPr/>
        </p:nvPicPr>
        <p:blipFill>
          <a:blip r:embed="rId2"/>
          <a:stretch>
            <a:fillRect/>
          </a:stretch>
        </p:blipFill>
        <p:spPr>
          <a:xfrm>
            <a:off x="4558077" y="1242204"/>
            <a:ext cx="4577736" cy="5174832"/>
          </a:xfrm>
          <a:prstGeom prst="rect">
            <a:avLst/>
          </a:prstGeom>
        </p:spPr>
      </p:pic>
    </p:spTree>
    <p:extLst>
      <p:ext uri="{BB962C8B-B14F-4D97-AF65-F5344CB8AC3E}">
        <p14:creationId xmlns:p14="http://schemas.microsoft.com/office/powerpoint/2010/main" val="21357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1684173" y="292482"/>
            <a:ext cx="7008812" cy="914526"/>
          </a:xfrm>
        </p:spPr>
        <p:txBody>
          <a:bodyPr>
            <a:normAutofit/>
          </a:bodyPr>
          <a:lstStyle/>
          <a:p>
            <a:r>
              <a:rPr lang="fr-FR" sz="5000"/>
              <a:t>Nos services</a:t>
            </a:r>
          </a:p>
        </p:txBody>
      </p:sp>
      <p:pic>
        <p:nvPicPr>
          <p:cNvPr id="3" name="Image 2"/>
          <p:cNvPicPr>
            <a:picLocks noChangeAspect="1"/>
          </p:cNvPicPr>
          <p:nvPr/>
        </p:nvPicPr>
        <p:blipFill>
          <a:blip r:embed="rId2"/>
          <a:stretch>
            <a:fillRect/>
          </a:stretch>
        </p:blipFill>
        <p:spPr>
          <a:xfrm>
            <a:off x="1151109" y="1821527"/>
            <a:ext cx="3629025" cy="4391025"/>
          </a:xfrm>
          <a:prstGeom prst="rect">
            <a:avLst/>
          </a:prstGeom>
        </p:spPr>
      </p:pic>
      <p:pic>
        <p:nvPicPr>
          <p:cNvPr id="2" name="Image 1">
            <a:extLst>
              <a:ext uri="{FF2B5EF4-FFF2-40B4-BE49-F238E27FC236}">
                <a16:creationId xmlns:a16="http://schemas.microsoft.com/office/drawing/2014/main" id="{849F2FE4-C842-D741-8D2B-07B2E9C13F60}"/>
              </a:ext>
            </a:extLst>
          </p:cNvPr>
          <p:cNvPicPr>
            <a:picLocks noChangeAspect="1"/>
          </p:cNvPicPr>
          <p:nvPr/>
        </p:nvPicPr>
        <p:blipFill>
          <a:blip r:embed="rId3"/>
          <a:stretch>
            <a:fillRect/>
          </a:stretch>
        </p:blipFill>
        <p:spPr>
          <a:xfrm>
            <a:off x="5060791" y="1207008"/>
            <a:ext cx="4019834" cy="5647343"/>
          </a:xfrm>
          <a:prstGeom prst="rect">
            <a:avLst/>
          </a:prstGeom>
        </p:spPr>
      </p:pic>
    </p:spTree>
    <p:extLst>
      <p:ext uri="{BB962C8B-B14F-4D97-AF65-F5344CB8AC3E}">
        <p14:creationId xmlns:p14="http://schemas.microsoft.com/office/powerpoint/2010/main" val="184138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sz="2800"/>
              <a:t>Constitution du dossier social étudiant</a:t>
            </a:r>
          </a:p>
        </p:txBody>
      </p:sp>
      <p:sp>
        <p:nvSpPr>
          <p:cNvPr id="8" name="Espace réservé du contenu 2"/>
          <p:cNvSpPr txBox="1">
            <a:spLocks/>
          </p:cNvSpPr>
          <p:nvPr/>
        </p:nvSpPr>
        <p:spPr>
          <a:xfrm>
            <a:off x="323681" y="1714862"/>
            <a:ext cx="8609926" cy="51431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b="1">
                <a:solidFill>
                  <a:srgbClr val="FF0000"/>
                </a:solidFill>
                <a:latin typeface="Montserrat Alternates"/>
              </a:rPr>
              <a:t>DEPUIS 2021:</a:t>
            </a:r>
          </a:p>
          <a:p>
            <a:pPr marL="0" indent="0">
              <a:buNone/>
            </a:pPr>
            <a:endParaRPr lang="fr-FR" sz="2000">
              <a:solidFill>
                <a:prstClr val="black"/>
              </a:solidFill>
              <a:latin typeface="Arial" panose="020B0604020202020204" pitchFamily="34" charset="0"/>
              <a:cs typeface="Arial" panose="020B0604020202020204" pitchFamily="34" charset="0"/>
            </a:endParaRPr>
          </a:p>
          <a:p>
            <a:pPr marL="0" indent="0" algn="just">
              <a:buNone/>
            </a:pPr>
            <a:r>
              <a:rPr lang="fr-FR" sz="2000" b="1">
                <a:solidFill>
                  <a:prstClr val="black"/>
                </a:solidFill>
                <a:latin typeface="Arial" panose="020B0604020202020204" pitchFamily="34" charset="0"/>
                <a:cs typeface="Arial" panose="020B0604020202020204" pitchFamily="34" charset="0"/>
              </a:rPr>
              <a:t>A l’issue de la saisie du DSE, les étudiants téléversent leurs justificatifs en ligne. Il n’y a plus d’envoi postal.</a:t>
            </a:r>
          </a:p>
          <a:p>
            <a:pPr marL="0" indent="0" algn="just">
              <a:buNone/>
            </a:pPr>
            <a:endParaRPr lang="fr-FR" sz="2000" b="1">
              <a:solidFill>
                <a:prstClr val="black"/>
              </a:solidFill>
              <a:latin typeface="Arial" panose="020B0604020202020204" pitchFamily="34" charset="0"/>
              <a:cs typeface="Arial" panose="020B0604020202020204" pitchFamily="34" charset="0"/>
            </a:endParaRPr>
          </a:p>
          <a:p>
            <a:pPr marL="0" indent="0" algn="just">
              <a:buNone/>
            </a:pPr>
            <a:r>
              <a:rPr lang="fr-FR" sz="2000" b="1">
                <a:solidFill>
                  <a:prstClr val="black"/>
                </a:solidFill>
                <a:latin typeface="Arial" panose="020B0604020202020204" pitchFamily="34" charset="0"/>
                <a:cs typeface="Arial" panose="020B0604020202020204" pitchFamily="34" charset="0"/>
              </a:rPr>
              <a:t>NB: Les justificatifs demandés à l’issue de la saisie varient en fonction des renseignements fournis par l’étudiant lors de la saisie du DSE en ligne. Il est donc impératif de transmettre des informations correctes à chaque étape de la saisie.</a:t>
            </a:r>
          </a:p>
          <a:p>
            <a:pPr marL="0" indent="0" algn="just">
              <a:buNone/>
            </a:pPr>
            <a:endParaRPr lang="fr-FR" sz="2000">
              <a:solidFill>
                <a:prstClr val="black"/>
              </a:solidFill>
              <a:latin typeface="Arial" panose="020B0604020202020204" pitchFamily="34" charset="0"/>
              <a:cs typeface="Arial" panose="020B0604020202020204" pitchFamily="34" charset="0"/>
            </a:endParaRPr>
          </a:p>
          <a:p>
            <a:pPr marL="0" indent="0" algn="just">
              <a:buNone/>
            </a:pPr>
            <a:endParaRPr lang="fr-FR" sz="2000">
              <a:solidFill>
                <a:prstClr val="black"/>
              </a:solidFill>
              <a:latin typeface="Arial" panose="020B0604020202020204" pitchFamily="34" charset="0"/>
              <a:cs typeface="Arial" panose="020B0604020202020204" pitchFamily="34" charset="0"/>
            </a:endParaRPr>
          </a:p>
          <a:p>
            <a:pPr marL="0" lvl="1" indent="0" algn="ctr">
              <a:lnSpc>
                <a:spcPct val="150000"/>
              </a:lnSpc>
              <a:buClr>
                <a:schemeClr val="tx1"/>
              </a:buClr>
              <a:buNone/>
            </a:pPr>
            <a:endParaRPr lang="fr-FR" sz="2000">
              <a:solidFill>
                <a:prstClr val="black"/>
              </a:solidFill>
              <a:latin typeface="Arial" panose="020B0604020202020204" pitchFamily="34" charset="0"/>
              <a:cs typeface="Arial" panose="020B0604020202020204" pitchFamily="34" charset="0"/>
            </a:endParaRPr>
          </a:p>
          <a:p>
            <a:pPr marL="0" indent="0">
              <a:buNone/>
            </a:pPr>
            <a:endParaRPr lang="fr-FR" sz="2000">
              <a:latin typeface="Montserrat Alternates"/>
            </a:endParaRPr>
          </a:p>
          <a:p>
            <a:endParaRPr lang="fr-FR" sz="2000">
              <a:latin typeface="Montserrat Alternates"/>
            </a:endParaRPr>
          </a:p>
        </p:txBody>
      </p:sp>
    </p:spTree>
    <p:extLst>
      <p:ext uri="{BB962C8B-B14F-4D97-AF65-F5344CB8AC3E}">
        <p14:creationId xmlns:p14="http://schemas.microsoft.com/office/powerpoint/2010/main" val="4289706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3"/>
          </p:nvPr>
        </p:nvSpPr>
        <p:spPr/>
        <p:txBody>
          <a:bodyPr>
            <a:normAutofit lnSpcReduction="10000"/>
          </a:bodyPr>
          <a:lstStyle/>
          <a:p>
            <a:r>
              <a:rPr lang="fr-FR"/>
              <a:t>3</a:t>
            </a:r>
          </a:p>
        </p:txBody>
      </p:sp>
      <p:sp>
        <p:nvSpPr>
          <p:cNvPr id="4" name="Espace réservé du texte 3"/>
          <p:cNvSpPr>
            <a:spLocks noGrp="1"/>
          </p:cNvSpPr>
          <p:nvPr>
            <p:ph type="body" sz="quarter" idx="14"/>
          </p:nvPr>
        </p:nvSpPr>
        <p:spPr/>
        <p:txBody>
          <a:bodyPr/>
          <a:lstStyle/>
          <a:p>
            <a:r>
              <a:rPr lang="fr-FR"/>
              <a:t>Quelques rappels</a:t>
            </a:r>
          </a:p>
        </p:txBody>
      </p:sp>
    </p:spTree>
    <p:extLst>
      <p:ext uri="{BB962C8B-B14F-4D97-AF65-F5344CB8AC3E}">
        <p14:creationId xmlns:p14="http://schemas.microsoft.com/office/powerpoint/2010/main" val="329252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6" name="Espace réservé du contenu 2"/>
          <p:cNvSpPr txBox="1">
            <a:spLocks/>
          </p:cNvSpPr>
          <p:nvPr/>
        </p:nvSpPr>
        <p:spPr>
          <a:xfrm>
            <a:off x="1535111" y="1195616"/>
            <a:ext cx="7371844" cy="54316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rgbClr val="FF0000"/>
              </a:buClr>
            </a:pPr>
            <a:r>
              <a:rPr lang="fr-FR" sz="2000">
                <a:latin typeface="Arial" panose="020B0604020202020204" pitchFamily="34" charset="0"/>
                <a:cs typeface="Arial" panose="020B0604020202020204" pitchFamily="34" charset="0"/>
              </a:rPr>
              <a:t>Le </a:t>
            </a:r>
            <a:r>
              <a:rPr lang="fr-FR" sz="2000">
                <a:solidFill>
                  <a:srgbClr val="FF0000"/>
                </a:solidFill>
                <a:latin typeface="Arial" panose="020B0604020202020204" pitchFamily="34" charset="0"/>
                <a:cs typeface="Arial" panose="020B0604020202020204" pitchFamily="34" charset="0"/>
              </a:rPr>
              <a:t>dossier</a:t>
            </a:r>
            <a:r>
              <a:rPr lang="fr-FR" sz="2000">
                <a:latin typeface="Arial" panose="020B0604020202020204" pitchFamily="34" charset="0"/>
                <a:cs typeface="Arial" panose="020B0604020202020204" pitchFamily="34" charset="0"/>
              </a:rPr>
              <a:t> doit être </a:t>
            </a:r>
            <a:r>
              <a:rPr lang="fr-FR" sz="2000">
                <a:solidFill>
                  <a:srgbClr val="FF0000"/>
                </a:solidFill>
                <a:latin typeface="Arial" panose="020B0604020202020204" pitchFamily="34" charset="0"/>
                <a:cs typeface="Arial" panose="020B0604020202020204" pitchFamily="34" charset="0"/>
              </a:rPr>
              <a:t>constitué tous les ans </a:t>
            </a:r>
            <a:r>
              <a:rPr lang="fr-FR" sz="2000">
                <a:latin typeface="Arial" panose="020B0604020202020204" pitchFamily="34" charset="0"/>
                <a:cs typeface="Arial" panose="020B0604020202020204" pitchFamily="34" charset="0"/>
              </a:rPr>
              <a:t>et</a:t>
            </a:r>
            <a:r>
              <a:rPr lang="fr-FR" sz="2000">
                <a:solidFill>
                  <a:srgbClr val="FF0000"/>
                </a:solidFill>
                <a:latin typeface="Arial" panose="020B0604020202020204" pitchFamily="34" charset="0"/>
                <a:cs typeface="Arial" panose="020B0604020202020204" pitchFamily="34" charset="0"/>
              </a:rPr>
              <a:t> le plus tôt possible</a:t>
            </a:r>
            <a:r>
              <a:rPr lang="fr-FR" sz="2000">
                <a:latin typeface="Arial" panose="020B0604020202020204" pitchFamily="34" charset="0"/>
                <a:cs typeface="Arial" panose="020B0604020202020204" pitchFamily="34" charset="0"/>
              </a:rPr>
              <a:t>.</a:t>
            </a:r>
          </a:p>
          <a:p>
            <a:pPr marL="0" indent="0" algn="just">
              <a:buClr>
                <a:srgbClr val="FF0000"/>
              </a:buClr>
              <a:buNone/>
            </a:pPr>
            <a:endParaRPr lang="fr-FR" sz="2000">
              <a:latin typeface="Arial" panose="020B0604020202020204" pitchFamily="34" charset="0"/>
              <a:cs typeface="Arial" panose="020B0604020202020204" pitchFamily="34" charset="0"/>
            </a:endParaRPr>
          </a:p>
          <a:p>
            <a:pPr algn="just">
              <a:buClr>
                <a:srgbClr val="FF0000"/>
              </a:buClr>
              <a:buFont typeface="Arial" panose="020B0604020202020204" pitchFamily="34" charset="0"/>
              <a:buChar char="•"/>
            </a:pPr>
            <a:r>
              <a:rPr lang="fr-FR" sz="2000">
                <a:latin typeface="Arial" panose="020B0604020202020204" pitchFamily="34" charset="0"/>
                <a:cs typeface="Arial" panose="020B0604020202020204" pitchFamily="34" charset="0"/>
              </a:rPr>
              <a:t>Un étudiant </a:t>
            </a:r>
            <a:r>
              <a:rPr lang="fr-FR" sz="2000">
                <a:solidFill>
                  <a:srgbClr val="FF0000"/>
                </a:solidFill>
                <a:latin typeface="Arial" panose="020B0604020202020204" pitchFamily="34" charset="0"/>
                <a:cs typeface="Arial" panose="020B0604020202020204" pitchFamily="34" charset="0"/>
              </a:rPr>
              <a:t>non boursier au lycée </a:t>
            </a:r>
            <a:r>
              <a:rPr lang="fr-FR" sz="2000">
                <a:latin typeface="Arial" panose="020B0604020202020204" pitchFamily="34" charset="0"/>
                <a:cs typeface="Arial" panose="020B0604020202020204" pitchFamily="34" charset="0"/>
              </a:rPr>
              <a:t>peut faire une demande de bourse pour l’enseignement supérieur car les critères d’attribution sont différents.</a:t>
            </a:r>
          </a:p>
          <a:p>
            <a:pPr marL="0" indent="0" algn="just">
              <a:buClr>
                <a:srgbClr val="FF0000"/>
              </a:buClr>
              <a:buNone/>
            </a:pPr>
            <a:endParaRPr lang="fr-FR" sz="2000">
              <a:latin typeface="Arial" panose="020B0604020202020204" pitchFamily="34" charset="0"/>
              <a:cs typeface="Arial" panose="020B0604020202020204" pitchFamily="34" charset="0"/>
            </a:endParaRPr>
          </a:p>
          <a:p>
            <a:pPr algn="just">
              <a:buClr>
                <a:srgbClr val="FF0000"/>
              </a:buClr>
            </a:pPr>
            <a:r>
              <a:rPr lang="fr-FR" sz="2000">
                <a:latin typeface="Arial" panose="020B0604020202020204" pitchFamily="34" charset="0"/>
                <a:cs typeface="Arial" panose="020B0604020202020204" pitchFamily="34" charset="0"/>
              </a:rPr>
              <a:t>L’orientation de l’élève/étudiant n’est pas définie ?</a:t>
            </a:r>
          </a:p>
          <a:p>
            <a:pPr marL="400050" lvl="1" indent="0" algn="just">
              <a:buClr>
                <a:srgbClr val="FF0000"/>
              </a:buClr>
              <a:buNone/>
            </a:pPr>
            <a:r>
              <a:rPr lang="fr-FR" sz="2000">
                <a:latin typeface="Arial" panose="020B0604020202020204" pitchFamily="34" charset="0"/>
                <a:cs typeface="Arial" panose="020B0604020202020204" pitchFamily="34" charset="0"/>
              </a:rPr>
              <a:t>Ce sont des </a:t>
            </a:r>
            <a:r>
              <a:rPr lang="fr-FR" sz="2000">
                <a:solidFill>
                  <a:srgbClr val="FF0000"/>
                </a:solidFill>
                <a:latin typeface="Arial" panose="020B0604020202020204" pitchFamily="34" charset="0"/>
                <a:cs typeface="Arial" panose="020B0604020202020204" pitchFamily="34" charset="0"/>
              </a:rPr>
              <a:t>vœux</a:t>
            </a:r>
            <a:r>
              <a:rPr lang="fr-FR" sz="2000">
                <a:latin typeface="Arial" panose="020B0604020202020204" pitchFamily="34" charset="0"/>
                <a:cs typeface="Arial" panose="020B0604020202020204" pitchFamily="34" charset="0"/>
              </a:rPr>
              <a:t> qui sont émis, et l’attribution conditionnelle reste valable si un étudiant s’inscrit finalement dans une autre filière et un même niveau d’études, tant que la formation est habilitée. </a:t>
            </a:r>
          </a:p>
          <a:p>
            <a:pPr marL="400050" lvl="1" indent="0" algn="just">
              <a:buClr>
                <a:srgbClr val="FF0000"/>
              </a:buClr>
              <a:buNone/>
            </a:pPr>
            <a:endParaRPr lang="fr-FR" sz="2000">
              <a:latin typeface="Arial" panose="020B0604020202020204" pitchFamily="34" charset="0"/>
              <a:cs typeface="Arial" panose="020B0604020202020204" pitchFamily="34" charset="0"/>
            </a:endParaRPr>
          </a:p>
          <a:p>
            <a:pPr algn="just">
              <a:buClr>
                <a:srgbClr val="FF0000"/>
              </a:buClr>
              <a:buFont typeface="Arial" panose="020B0604020202020204" pitchFamily="34" charset="0"/>
              <a:buChar char="•"/>
            </a:pPr>
            <a:r>
              <a:rPr lang="fr-FR" sz="2000">
                <a:latin typeface="Arial" panose="020B0604020202020204" pitchFamily="34" charset="0"/>
                <a:cs typeface="Arial" panose="020B0604020202020204" pitchFamily="34" charset="0"/>
              </a:rPr>
              <a:t>Un dossier peut être </a:t>
            </a:r>
            <a:r>
              <a:rPr lang="fr-FR" sz="2000">
                <a:solidFill>
                  <a:srgbClr val="FF0000"/>
                </a:solidFill>
                <a:latin typeface="Arial" panose="020B0604020202020204" pitchFamily="34" charset="0"/>
                <a:cs typeface="Arial" panose="020B0604020202020204" pitchFamily="34" charset="0"/>
              </a:rPr>
              <a:t>révisé</a:t>
            </a:r>
            <a:r>
              <a:rPr lang="fr-FR" sz="2000">
                <a:latin typeface="Arial" panose="020B0604020202020204" pitchFamily="34" charset="0"/>
                <a:cs typeface="Arial" panose="020B0604020202020204" pitchFamily="34" charset="0"/>
              </a:rPr>
              <a:t> jusqu’au 30 avril de l’année N en cas de changement de situation (décès, invalidité, divorce, chômage) sous réserve de production des justificatifs.</a:t>
            </a:r>
          </a:p>
          <a:p>
            <a:pPr marL="0" indent="0">
              <a:spcBef>
                <a:spcPts val="1200"/>
              </a:spcBef>
              <a:buClr>
                <a:srgbClr val="FF0000"/>
              </a:buClr>
              <a:buNone/>
            </a:pPr>
            <a:endParaRPr lang="fr-FR" sz="2000">
              <a:latin typeface="Arial" panose="020B0604020202020204" pitchFamily="34" charset="0"/>
              <a:cs typeface="Arial" panose="020B0604020202020204" pitchFamily="34" charset="0"/>
            </a:endParaRPr>
          </a:p>
          <a:p>
            <a:pPr marL="0" indent="0">
              <a:buClr>
                <a:srgbClr val="FF0000"/>
              </a:buClr>
              <a:buNone/>
            </a:pPr>
            <a:endParaRPr lang="fr-FR" sz="2100">
              <a:latin typeface="Arial" panose="020B0604020202020204" pitchFamily="34" charset="0"/>
              <a:cs typeface="Arial" panose="020B0604020202020204" pitchFamily="34" charset="0"/>
            </a:endParaRPr>
          </a:p>
          <a:p>
            <a:pPr>
              <a:buClr>
                <a:srgbClr val="FF0000"/>
              </a:buClr>
            </a:pPr>
            <a:endParaRPr lang="fr-FR" sz="2100">
              <a:latin typeface="Arial" panose="020B0604020202020204" pitchFamily="34" charset="0"/>
              <a:cs typeface="Arial" panose="020B0604020202020204" pitchFamily="34" charset="0"/>
            </a:endParaRPr>
          </a:p>
          <a:p>
            <a:pPr>
              <a:buClr>
                <a:srgbClr val="FF0000"/>
              </a:buClr>
            </a:pPr>
            <a:endParaRPr lang="fr-FR" sz="2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53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p:txBody>
      </p:sp>
      <p:sp>
        <p:nvSpPr>
          <p:cNvPr id="3" name="Espace réservé du texte 2"/>
          <p:cNvSpPr>
            <a:spLocks noGrp="1"/>
          </p:cNvSpPr>
          <p:nvPr>
            <p:ph type="body" sz="quarter" idx="15"/>
          </p:nvPr>
        </p:nvSpPr>
        <p:spPr/>
        <p:txBody>
          <a:bodyPr/>
          <a:lstStyle/>
          <a:p>
            <a:r>
              <a:rPr lang="fr-FR"/>
              <a:t>L’assiduité</a:t>
            </a:r>
          </a:p>
        </p:txBody>
      </p:sp>
      <p:sp>
        <p:nvSpPr>
          <p:cNvPr id="5" name="Espace réservé du texte 4"/>
          <p:cNvSpPr>
            <a:spLocks noGrp="1"/>
          </p:cNvSpPr>
          <p:nvPr>
            <p:ph type="body" sz="quarter" idx="17"/>
          </p:nvPr>
        </p:nvSpPr>
        <p:spPr>
          <a:xfrm>
            <a:off x="368300" y="1445080"/>
            <a:ext cx="8406782" cy="5412920"/>
          </a:xfrm>
        </p:spPr>
        <p:txBody>
          <a:bodyPr>
            <a:normAutofit fontScale="55000" lnSpcReduction="20000"/>
          </a:bodyPr>
          <a:lstStyle/>
          <a:p>
            <a:pPr marL="0" indent="0" algn="just">
              <a:buNone/>
            </a:pPr>
            <a:endParaRPr lang="fr-FR"/>
          </a:p>
          <a:p>
            <a:pPr marL="0" indent="0" algn="just">
              <a:buNone/>
            </a:pPr>
            <a:r>
              <a:rPr lang="fr-FR" sz="2100"/>
              <a:t>Merci de bien vouloir nous transmettre toutes les informations nécessaires </a:t>
            </a:r>
            <a:r>
              <a:rPr lang="fr-FR" sz="2100">
                <a:solidFill>
                  <a:srgbClr val="FF0000"/>
                </a:solidFill>
              </a:rPr>
              <a:t>en temps voulu </a:t>
            </a:r>
            <a:r>
              <a:rPr lang="fr-FR" sz="2100"/>
              <a:t>afin que les étudiants </a:t>
            </a:r>
            <a:r>
              <a:rPr lang="fr-FR" sz="2100">
                <a:solidFill>
                  <a:srgbClr val="FF0000"/>
                </a:solidFill>
              </a:rPr>
              <a:t>non assidus ou ayant démissionné </a:t>
            </a:r>
            <a:r>
              <a:rPr lang="fr-FR" sz="2100"/>
              <a:t>ne perçoivent pas indûment une bourse.</a:t>
            </a:r>
          </a:p>
          <a:p>
            <a:pPr marL="0" indent="0" algn="just">
              <a:buNone/>
            </a:pPr>
            <a:endParaRPr lang="fr-FR" sz="2100"/>
          </a:p>
          <a:p>
            <a:pPr marL="0" indent="0" algn="just">
              <a:buNone/>
            </a:pPr>
            <a:r>
              <a:rPr lang="fr-FR" sz="2100"/>
              <a:t>Circulaire du 28 mars 2025 applicable pour l’année 2025-2026 :</a:t>
            </a:r>
          </a:p>
          <a:p>
            <a:pPr marL="0" indent="0" algn="just">
              <a:buNone/>
            </a:pPr>
            <a:r>
              <a:rPr lang="fr-FR" sz="2100" b="0"/>
              <a:t>En application des articles L. 612-1-1 et D. 821-1 du Code de l’éducation et de l’arrêté du 30 juillet 2019 définissant le cadre national de scolarité et d’assiduité des étudiants inscrits dans une formation relevant du ministère chargé de l’enseignement supérieur, l’étudiant bénéficiaire d’une bourse doit être régulièrement inscrit (inscription administrative et pédagogique) et assidu aux cours, travaux pratiques ou dirigés en présentiel ou à distance, réaliser les stages obligatoires intégrés à la formation et se présenter aux examens.</a:t>
            </a:r>
          </a:p>
          <a:p>
            <a:pPr marL="0" indent="0" algn="just">
              <a:buNone/>
            </a:pPr>
            <a:r>
              <a:rPr lang="fr-FR" sz="2100" b="0"/>
              <a:t>De même, notamment dans le cadre d’un enseignement à distance, l’étudiant doit être régulièrement inscrit et assidu aux activités relevant de sa formation et rendre tous les devoirs prévus.</a:t>
            </a:r>
          </a:p>
          <a:p>
            <a:pPr marL="0" indent="0" algn="just">
              <a:buNone/>
            </a:pPr>
            <a:endParaRPr lang="fr-FR" sz="2100" b="0"/>
          </a:p>
          <a:p>
            <a:pPr marL="0" indent="0" algn="just">
              <a:buNone/>
            </a:pPr>
            <a:r>
              <a:rPr lang="fr-FR" sz="2100" b="0"/>
              <a:t>Les contrôles afférents à l’inscription pédagogique des étudiants, à leur assiduité aux cours et à leur présence aux examens sont conduits, tout au long de l’année, sous la responsabilité des présidents d’université, des directeurs d’école et des chefs d’établissement.</a:t>
            </a:r>
          </a:p>
          <a:p>
            <a:pPr marL="0" indent="0" algn="just">
              <a:buNone/>
            </a:pPr>
            <a:r>
              <a:rPr lang="fr-FR" sz="2100" b="0"/>
              <a:t>Ils communiquent au Crous territorialement compétent, au plus tard le 1er décembre de l’année universitaire en cours, la liste des étudiants n’ayant pas procédé à leur inscription pédagogique au plus tard le 31 octobre, et, tout au long de l’année, la liste des étudiants répondant à l’une des situations suivantes :</a:t>
            </a:r>
          </a:p>
          <a:p>
            <a:pPr marL="0" indent="0" algn="just">
              <a:buNone/>
            </a:pPr>
            <a:endParaRPr lang="fr-FR" sz="2100" b="0"/>
          </a:p>
          <a:p>
            <a:pPr marL="285750" indent="-285750" algn="just">
              <a:buFont typeface="Arial" panose="020B0604020202020204" pitchFamily="34" charset="0"/>
              <a:buChar char="•"/>
            </a:pPr>
            <a:r>
              <a:rPr lang="fr-FR" sz="2100" b="0"/>
              <a:t>abandon d’études ;</a:t>
            </a:r>
          </a:p>
          <a:p>
            <a:pPr marL="285750" indent="-285750" algn="just">
              <a:buFont typeface="Arial" panose="020B0604020202020204" pitchFamily="34" charset="0"/>
              <a:buChar char="•"/>
            </a:pPr>
            <a:r>
              <a:rPr lang="fr-FR" sz="2100" b="0"/>
              <a:t>alternance ;</a:t>
            </a:r>
          </a:p>
          <a:p>
            <a:pPr marL="285750" indent="-285750" algn="just">
              <a:buFont typeface="Arial" panose="020B0604020202020204" pitchFamily="34" charset="0"/>
              <a:buChar char="•"/>
            </a:pPr>
            <a:r>
              <a:rPr lang="fr-FR" sz="2100" b="0"/>
              <a:t>réorientation dans une formation non habilitée à recevoir des boursiers ;</a:t>
            </a:r>
          </a:p>
          <a:p>
            <a:pPr marL="285750" indent="-285750" algn="just">
              <a:buFont typeface="Arial" panose="020B0604020202020204" pitchFamily="34" charset="0"/>
              <a:buChar char="•"/>
            </a:pPr>
            <a:r>
              <a:rPr lang="fr-FR" sz="2100" b="0"/>
              <a:t>défaut d’assiduité.</a:t>
            </a:r>
          </a:p>
          <a:p>
            <a:pPr marL="0" indent="0" algn="just">
              <a:buNone/>
            </a:pPr>
            <a:r>
              <a:rPr lang="fr-FR" sz="2100" b="0"/>
              <a:t>Si l’une des situations ci-dessus se produit, le versement de la bourse de l’étudiant est suspendu au moment du fait générateur constaté par l’établissement et transmis au Crous. Tout mois entamé est dû à l’étudiant et la mensualité correspondante lui est versée. Cette suspension est notifiée à l’étudiant.</a:t>
            </a:r>
          </a:p>
          <a:p>
            <a:pPr marL="0" indent="0" algn="just">
              <a:buNone/>
            </a:pPr>
            <a:endParaRPr lang="fr-FR" sz="2100" b="0"/>
          </a:p>
          <a:p>
            <a:pPr marL="0" indent="0">
              <a:buNone/>
            </a:pPr>
            <a:endParaRPr lang="fr-FR" b="0"/>
          </a:p>
          <a:p>
            <a:pPr marL="0" indent="0">
              <a:buNone/>
            </a:pPr>
            <a:r>
              <a:rPr lang="fr-FR" b="0"/>
              <a:t>	</a:t>
            </a:r>
          </a:p>
          <a:p>
            <a:pPr marL="0" indent="0">
              <a:buNone/>
            </a:pPr>
            <a:endParaRPr lang="fr-FR"/>
          </a:p>
        </p:txBody>
      </p:sp>
    </p:spTree>
    <p:extLst>
      <p:ext uri="{BB962C8B-B14F-4D97-AF65-F5344CB8AC3E}">
        <p14:creationId xmlns:p14="http://schemas.microsoft.com/office/powerpoint/2010/main" val="2677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a:bodyPr>
          <a:lstStyle/>
          <a:p>
            <a:r>
              <a:rPr lang="fr-FR">
                <a:ea typeface="Verdana" panose="020B0604030504040204" pitchFamily="34" charset="0"/>
              </a:rPr>
              <a:t>Comment nous contacter</a:t>
            </a:r>
            <a:endParaRPr lang="fr-FR"/>
          </a:p>
        </p:txBody>
      </p:sp>
      <p:sp>
        <p:nvSpPr>
          <p:cNvPr id="6" name="Espace réservé du contenu 2"/>
          <p:cNvSpPr txBox="1">
            <a:spLocks/>
          </p:cNvSpPr>
          <p:nvPr/>
        </p:nvSpPr>
        <p:spPr>
          <a:xfrm>
            <a:off x="781556" y="1668301"/>
            <a:ext cx="7164823" cy="51896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fr-FR" sz="2400" b="1">
                <a:latin typeface="Arial" panose="020B0604020202020204" pitchFamily="34" charset="0"/>
                <a:cs typeface="Arial" panose="020B0604020202020204" pitchFamily="34" charset="0"/>
              </a:rPr>
              <a:t>Par mail : </a:t>
            </a:r>
          </a:p>
          <a:p>
            <a:pPr marL="0" indent="0">
              <a:buClr>
                <a:srgbClr val="FF0000"/>
              </a:buClr>
              <a:buNone/>
            </a:pPr>
            <a:r>
              <a:rPr lang="fr-FR" sz="2400">
                <a:latin typeface="Arial" panose="020B0604020202020204" pitchFamily="34" charset="0"/>
                <a:cs typeface="Arial" panose="020B0604020202020204" pitchFamily="34" charset="0"/>
              </a:rPr>
              <a:t>L’étudiant se connecte sur le site « </a:t>
            </a:r>
            <a:r>
              <a:rPr lang="fr-FR" sz="2400" b="1">
                <a:latin typeface="Arial" panose="020B0604020202020204" pitchFamily="34" charset="0"/>
                <a:cs typeface="Arial" panose="020B0604020202020204" pitchFamily="34" charset="0"/>
                <a:hlinkClick r:id="rId2"/>
              </a:rPr>
              <a:t>MesServices.etudiant.gouv.fr</a:t>
            </a:r>
            <a:r>
              <a:rPr lang="fr-FR" sz="2400" b="1">
                <a:latin typeface="Arial" panose="020B0604020202020204" pitchFamily="34" charset="0"/>
                <a:cs typeface="Arial" panose="020B0604020202020204" pitchFamily="34" charset="0"/>
              </a:rPr>
              <a:t> </a:t>
            </a:r>
            <a:r>
              <a:rPr lang="fr-FR" sz="2400">
                <a:latin typeface="Arial" panose="020B0604020202020204" pitchFamily="34" charset="0"/>
                <a:cs typeface="Arial" panose="020B0604020202020204" pitchFamily="34" charset="0"/>
              </a:rPr>
              <a:t>» et complète le </a:t>
            </a:r>
            <a:r>
              <a:rPr lang="fr-FR" sz="2400" b="1">
                <a:solidFill>
                  <a:srgbClr val="FF0000"/>
                </a:solidFill>
                <a:latin typeface="Arial" panose="020B0604020202020204" pitchFamily="34" charset="0"/>
                <a:cs typeface="Arial" panose="020B0604020202020204" pitchFamily="34" charset="0"/>
              </a:rPr>
              <a:t>formulaire d’assistance </a:t>
            </a:r>
            <a:r>
              <a:rPr lang="fr-FR" sz="2400">
                <a:latin typeface="Arial" panose="020B0604020202020204" pitchFamily="34" charset="0"/>
                <a:cs typeface="Arial" panose="020B0604020202020204" pitchFamily="34" charset="0"/>
              </a:rPr>
              <a:t>disponible en cliquant sur</a:t>
            </a:r>
          </a:p>
          <a:p>
            <a:pPr marL="0" indent="0">
              <a:buClr>
                <a:srgbClr val="FF0000"/>
              </a:buClr>
              <a:buNone/>
            </a:pPr>
            <a:endParaRPr lang="fr-FR" sz="2400">
              <a:latin typeface="Arial" panose="020B0604020202020204" pitchFamily="34" charset="0"/>
              <a:cs typeface="Arial" panose="020B0604020202020204" pitchFamily="34" charset="0"/>
            </a:endParaRPr>
          </a:p>
          <a:p>
            <a:pPr marL="0" indent="0">
              <a:buClr>
                <a:srgbClr val="FF0000"/>
              </a:buClr>
              <a:buNone/>
            </a:pPr>
            <a:endParaRPr lang="fr-FR" sz="2400">
              <a:latin typeface="Arial" panose="020B0604020202020204" pitchFamily="34" charset="0"/>
              <a:cs typeface="Arial" panose="020B0604020202020204" pitchFamily="34" charset="0"/>
            </a:endParaRPr>
          </a:p>
          <a:p>
            <a:pPr marL="0" indent="0">
              <a:buClr>
                <a:srgbClr val="FF0000"/>
              </a:buClr>
              <a:buNone/>
            </a:pPr>
            <a:endParaRPr lang="fr-FR" sz="2400">
              <a:latin typeface="Arial" panose="020B0604020202020204" pitchFamily="34" charset="0"/>
              <a:cs typeface="Arial" panose="020B0604020202020204" pitchFamily="34" charset="0"/>
            </a:endParaRPr>
          </a:p>
          <a:p>
            <a:pPr marL="0" indent="0" algn="ctr">
              <a:buClr>
                <a:srgbClr val="FF0000"/>
              </a:buClr>
              <a:buNone/>
            </a:pPr>
            <a:r>
              <a:rPr lang="fr-FR" sz="2400">
                <a:latin typeface="Arial" panose="020B0604020202020204" pitchFamily="34" charset="0"/>
                <a:cs typeface="Arial" panose="020B0604020202020204" pitchFamily="34" charset="0"/>
              </a:rPr>
              <a:t>Le Crous a traité </a:t>
            </a:r>
            <a:r>
              <a:rPr lang="fr-FR" sz="2400">
                <a:solidFill>
                  <a:srgbClr val="7030A0"/>
                </a:solidFill>
                <a:latin typeface="Arial" panose="020B0604020202020204" pitchFamily="34" charset="0"/>
                <a:cs typeface="Arial" panose="020B0604020202020204" pitchFamily="34" charset="0"/>
              </a:rPr>
              <a:t>41 636 </a:t>
            </a:r>
            <a:r>
              <a:rPr lang="fr-FR" sz="2400">
                <a:latin typeface="Arial" panose="020B0604020202020204" pitchFamily="34" charset="0"/>
                <a:cs typeface="Arial" panose="020B0604020202020204" pitchFamily="34" charset="0"/>
              </a:rPr>
              <a:t>mails en 2025</a:t>
            </a:r>
          </a:p>
          <a:p>
            <a:pPr marL="0" indent="0" algn="ctr">
              <a:buClr>
                <a:srgbClr val="FF0000"/>
              </a:buClr>
              <a:buNone/>
            </a:pPr>
            <a:endParaRPr lang="fr-FR" sz="2400">
              <a:latin typeface="Arial" panose="020B0604020202020204" pitchFamily="34" charset="0"/>
              <a:cs typeface="Arial" panose="020B0604020202020204" pitchFamily="34" charset="0"/>
            </a:endParaRPr>
          </a:p>
          <a:p>
            <a:pPr>
              <a:buClr>
                <a:srgbClr val="FF0000"/>
              </a:buClr>
            </a:pPr>
            <a:r>
              <a:rPr lang="fr-FR" sz="2400" b="1">
                <a:latin typeface="Arial" panose="020B0604020202020204" pitchFamily="34" charset="0"/>
                <a:cs typeface="Arial" panose="020B0604020202020204" pitchFamily="34" charset="0"/>
              </a:rPr>
              <a:t>Par téléphone :</a:t>
            </a:r>
          </a:p>
          <a:p>
            <a:pPr marL="0" indent="0">
              <a:buClr>
                <a:srgbClr val="FF0000"/>
              </a:buClr>
              <a:buNone/>
            </a:pPr>
            <a:r>
              <a:rPr lang="fr-FR" sz="2400">
                <a:latin typeface="Arial" panose="020B0604020202020204" pitchFamily="34" charset="0"/>
                <a:cs typeface="Arial" panose="020B0604020202020204" pitchFamily="34" charset="0"/>
              </a:rPr>
              <a:t>Le </a:t>
            </a:r>
            <a:r>
              <a:rPr lang="fr-FR" sz="2400" b="1">
                <a:latin typeface="Arial" panose="020B0604020202020204" pitchFamily="34" charset="0"/>
                <a:cs typeface="Arial" panose="020B0604020202020204" pitchFamily="34" charset="0"/>
              </a:rPr>
              <a:t>seul numéro </a:t>
            </a:r>
            <a:r>
              <a:rPr lang="fr-FR" sz="2400">
                <a:latin typeface="Arial" panose="020B0604020202020204" pitchFamily="34" charset="0"/>
                <a:cs typeface="Arial" panose="020B0604020202020204" pitchFamily="34" charset="0"/>
              </a:rPr>
              <a:t>à communiquer aux étudiants et aux parents est le </a:t>
            </a:r>
            <a:r>
              <a:rPr lang="fr-FR" sz="2400" b="1">
                <a:latin typeface="Arial" panose="020B0604020202020204" pitchFamily="34" charset="0"/>
                <a:cs typeface="Arial" panose="020B0604020202020204" pitchFamily="34" charset="0"/>
              </a:rPr>
              <a:t>09 72 59 65 65</a:t>
            </a:r>
          </a:p>
        </p:txBody>
      </p:sp>
      <p:pic>
        <p:nvPicPr>
          <p:cNvPr id="5" name="Image 4"/>
          <p:cNvPicPr>
            <a:picLocks noChangeAspect="1"/>
          </p:cNvPicPr>
          <p:nvPr/>
        </p:nvPicPr>
        <p:blipFill>
          <a:blip r:embed="rId3"/>
          <a:stretch>
            <a:fillRect/>
          </a:stretch>
        </p:blipFill>
        <p:spPr>
          <a:xfrm>
            <a:off x="3601967" y="3429000"/>
            <a:ext cx="1524000" cy="1028700"/>
          </a:xfrm>
          <a:prstGeom prst="rect">
            <a:avLst/>
          </a:prstGeom>
        </p:spPr>
      </p:pic>
    </p:spTree>
    <p:extLst>
      <p:ext uri="{BB962C8B-B14F-4D97-AF65-F5344CB8AC3E}">
        <p14:creationId xmlns:p14="http://schemas.microsoft.com/office/powerpoint/2010/main" val="247971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 Crous en chiffres</a:t>
            </a:r>
          </a:p>
        </p:txBody>
      </p:sp>
      <p:sp>
        <p:nvSpPr>
          <p:cNvPr id="4" name="Espace réservé du texte 3"/>
          <p:cNvSpPr>
            <a:spLocks noGrp="1"/>
          </p:cNvSpPr>
          <p:nvPr>
            <p:ph type="body" sz="quarter" idx="16"/>
          </p:nvPr>
        </p:nvSpPr>
        <p:spPr>
          <a:xfrm>
            <a:off x="1766888" y="1471377"/>
            <a:ext cx="7008812" cy="1096962"/>
          </a:xfrm>
        </p:spPr>
        <p:txBody>
          <a:bodyPr/>
          <a:lstStyle/>
          <a:p>
            <a:r>
              <a:rPr lang="fr-FR"/>
              <a:t>Le Crous d’Orléans-Tours c’est : </a:t>
            </a:r>
          </a:p>
          <a:p>
            <a:endParaRPr lang="fr-FR"/>
          </a:p>
          <a:p>
            <a:endParaRPr lang="fr-FR"/>
          </a:p>
        </p:txBody>
      </p:sp>
      <p:sp>
        <p:nvSpPr>
          <p:cNvPr id="5" name="Espace réservé du texte 4"/>
          <p:cNvSpPr>
            <a:spLocks noGrp="1"/>
          </p:cNvSpPr>
          <p:nvPr>
            <p:ph type="body" sz="quarter" idx="17"/>
          </p:nvPr>
        </p:nvSpPr>
        <p:spPr>
          <a:xfrm>
            <a:off x="1766887" y="2170849"/>
            <a:ext cx="7189105" cy="4464843"/>
          </a:xfrm>
        </p:spPr>
        <p:txBody>
          <a:bodyPr>
            <a:normAutofit/>
          </a:bodyPr>
          <a:lstStyle/>
          <a:p>
            <a:pPr marL="285750" indent="-285750">
              <a:spcAft>
                <a:spcPts val="600"/>
              </a:spcAft>
              <a:buFont typeface="Arial" panose="020B0604020202020204" pitchFamily="34" charset="0"/>
              <a:buChar char="•"/>
            </a:pPr>
            <a:r>
              <a:rPr lang="fr-FR" sz="2700"/>
              <a:t> </a:t>
            </a:r>
            <a:r>
              <a:rPr lang="fr-FR" sz="2700">
                <a:solidFill>
                  <a:srgbClr val="7A2182"/>
                </a:solidFill>
              </a:rPr>
              <a:t>35 </a:t>
            </a:r>
            <a:r>
              <a:rPr lang="fr-FR" sz="2700"/>
              <a:t>résidences</a:t>
            </a:r>
          </a:p>
          <a:p>
            <a:pPr marL="285750" indent="-285750">
              <a:spcAft>
                <a:spcPts val="600"/>
              </a:spcAft>
              <a:buFont typeface="Arial" panose="020B0604020202020204" pitchFamily="34" charset="0"/>
              <a:buChar char="•"/>
            </a:pPr>
            <a:r>
              <a:rPr lang="fr-FR" sz="2700">
                <a:solidFill>
                  <a:srgbClr val="7030A0"/>
                </a:solidFill>
              </a:rPr>
              <a:t> </a:t>
            </a:r>
            <a:r>
              <a:rPr lang="fr-FR" sz="2700">
                <a:solidFill>
                  <a:srgbClr val="7A2182"/>
                </a:solidFill>
              </a:rPr>
              <a:t>6 318 </a:t>
            </a:r>
            <a:r>
              <a:rPr lang="fr-FR" sz="2700"/>
              <a:t>lits</a:t>
            </a:r>
          </a:p>
          <a:p>
            <a:pPr marL="285750" indent="-285750">
              <a:spcAft>
                <a:spcPts val="600"/>
              </a:spcAft>
              <a:buFont typeface="Arial" panose="020B0604020202020204" pitchFamily="34" charset="0"/>
              <a:buChar char="•"/>
            </a:pPr>
            <a:r>
              <a:rPr lang="fr-FR" sz="2700"/>
              <a:t> </a:t>
            </a:r>
            <a:r>
              <a:rPr lang="fr-FR" sz="2700">
                <a:solidFill>
                  <a:srgbClr val="EB5A0A"/>
                </a:solidFill>
              </a:rPr>
              <a:t>16</a:t>
            </a:r>
            <a:r>
              <a:rPr lang="fr-FR" sz="2700"/>
              <a:t> restaurants</a:t>
            </a:r>
          </a:p>
          <a:p>
            <a:pPr marL="285750" indent="-285750">
              <a:spcAft>
                <a:spcPts val="600"/>
              </a:spcAft>
              <a:buFont typeface="Arial" panose="020B0604020202020204" pitchFamily="34" charset="0"/>
              <a:buChar char="•"/>
            </a:pPr>
            <a:r>
              <a:rPr lang="fr-FR" sz="2700"/>
              <a:t> </a:t>
            </a:r>
            <a:r>
              <a:rPr lang="fr-FR" sz="2700">
                <a:solidFill>
                  <a:srgbClr val="EB5A0A"/>
                </a:solidFill>
              </a:rPr>
              <a:t>18</a:t>
            </a:r>
            <a:r>
              <a:rPr lang="fr-FR" sz="2700">
                <a:solidFill>
                  <a:srgbClr val="FF9900"/>
                </a:solidFill>
              </a:rPr>
              <a:t> </a:t>
            </a:r>
            <a:r>
              <a:rPr lang="fr-FR" sz="2700"/>
              <a:t>cafétérias</a:t>
            </a:r>
          </a:p>
          <a:p>
            <a:pPr marL="285750" indent="-285750">
              <a:spcAft>
                <a:spcPts val="600"/>
              </a:spcAft>
              <a:buFont typeface="Arial" panose="020B0604020202020204" pitchFamily="34" charset="0"/>
              <a:buChar char="•"/>
            </a:pPr>
            <a:r>
              <a:rPr lang="fr-FR" sz="2700"/>
              <a:t> </a:t>
            </a:r>
            <a:r>
              <a:rPr lang="fr-FR" sz="2700">
                <a:solidFill>
                  <a:srgbClr val="EB5A0A"/>
                </a:solidFill>
              </a:rPr>
              <a:t>3,30 €</a:t>
            </a:r>
            <a:r>
              <a:rPr lang="fr-FR" sz="2700">
                <a:solidFill>
                  <a:srgbClr val="FF9900"/>
                </a:solidFill>
              </a:rPr>
              <a:t> </a:t>
            </a:r>
            <a:r>
              <a:rPr lang="fr-FR" sz="2700"/>
              <a:t>pour un repas complet – </a:t>
            </a:r>
            <a:r>
              <a:rPr lang="fr-FR" sz="2700">
                <a:solidFill>
                  <a:srgbClr val="EB5A0A"/>
                </a:solidFill>
              </a:rPr>
              <a:t>1 €</a:t>
            </a:r>
            <a:r>
              <a:rPr lang="fr-FR" sz="2700">
                <a:solidFill>
                  <a:srgbClr val="00B0F0"/>
                </a:solidFill>
              </a:rPr>
              <a:t> </a:t>
            </a:r>
            <a:r>
              <a:rPr lang="fr-FR" sz="2700"/>
              <a:t>pour les boursiers</a:t>
            </a:r>
          </a:p>
          <a:p>
            <a:pPr marL="285750" indent="-285750">
              <a:buFont typeface="Arial" panose="020B0604020202020204" pitchFamily="34" charset="0"/>
              <a:buChar char="•"/>
            </a:pPr>
            <a:r>
              <a:rPr lang="fr-FR" sz="2700">
                <a:solidFill>
                  <a:srgbClr val="00B0F0"/>
                </a:solidFill>
              </a:rPr>
              <a:t> 21 681 étudiants boursiers </a:t>
            </a:r>
            <a:r>
              <a:rPr lang="fr-FR" sz="2700"/>
              <a:t>en 2025</a:t>
            </a:r>
          </a:p>
          <a:p>
            <a:pPr marL="0" indent="0">
              <a:buNone/>
            </a:pPr>
            <a:endParaRPr lang="fr-FR"/>
          </a:p>
        </p:txBody>
      </p:sp>
    </p:spTree>
    <p:extLst>
      <p:ext uri="{BB962C8B-B14F-4D97-AF65-F5344CB8AC3E}">
        <p14:creationId xmlns:p14="http://schemas.microsoft.com/office/powerpoint/2010/main" val="393407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p:txBody>
          <a:bodyPr>
            <a:normAutofit/>
          </a:bodyPr>
          <a:lstStyle/>
          <a:p>
            <a:r>
              <a:rPr lang="fr-FR" sz="3200"/>
              <a:t>Le Pôle Dossier Social Etudiant</a:t>
            </a:r>
          </a:p>
        </p:txBody>
      </p:sp>
      <p:sp>
        <p:nvSpPr>
          <p:cNvPr id="4" name="Espace réservé du texte 3"/>
          <p:cNvSpPr>
            <a:spLocks noGrp="1"/>
          </p:cNvSpPr>
          <p:nvPr>
            <p:ph type="body" sz="quarter" idx="16"/>
          </p:nvPr>
        </p:nvSpPr>
        <p:spPr>
          <a:xfrm>
            <a:off x="1674976" y="1776411"/>
            <a:ext cx="7263925" cy="4897853"/>
          </a:xfrm>
        </p:spPr>
        <p:txBody>
          <a:bodyPr>
            <a:normAutofit/>
          </a:bodyPr>
          <a:lstStyle/>
          <a:p>
            <a:endParaRPr lang="fr-FR"/>
          </a:p>
          <a:p>
            <a:r>
              <a:rPr lang="fr-FR"/>
              <a:t>L’équipe se trouve :</a:t>
            </a:r>
          </a:p>
          <a:p>
            <a:pPr marL="342900" indent="-342900">
              <a:buFontTx/>
              <a:buChar char="-"/>
            </a:pPr>
            <a:r>
              <a:rPr lang="fr-FR"/>
              <a:t>à Orléans (9 personnes) </a:t>
            </a:r>
          </a:p>
          <a:p>
            <a:pPr marL="342900" indent="-342900">
              <a:buFontTx/>
              <a:buChar char="-"/>
            </a:pPr>
            <a:r>
              <a:rPr lang="fr-FR"/>
              <a:t>à Tours (3 personnes)</a:t>
            </a:r>
          </a:p>
          <a:p>
            <a:pPr marL="342900" indent="-342900">
              <a:buFontTx/>
              <a:buChar char="-"/>
            </a:pPr>
            <a:endParaRPr lang="fr-FR"/>
          </a:p>
          <a:p>
            <a:r>
              <a:rPr lang="fr-FR"/>
              <a:t>Gestion des dossiers de bourses pour 3 ministères : MESRI, Agriculture et Culture et pour la Région Centre-Val de Loire (+ de 34 000 par an).</a:t>
            </a:r>
          </a:p>
          <a:p>
            <a:r>
              <a:rPr lang="fr-FR"/>
              <a:t>Gestion des autres aides financières (AMM, AMP).</a:t>
            </a:r>
          </a:p>
          <a:p>
            <a:endParaRPr lang="fr-FR"/>
          </a:p>
        </p:txBody>
      </p:sp>
      <p:sp>
        <p:nvSpPr>
          <p:cNvPr id="5" name="Espace réservé du texte 1"/>
          <p:cNvSpPr>
            <a:spLocks noGrp="1"/>
          </p:cNvSpPr>
          <p:nvPr>
            <p:ph type="body" sz="quarter" idx="12"/>
          </p:nvPr>
        </p:nvSpPr>
        <p:spPr/>
        <p:txBody>
          <a:bodyPr/>
          <a:lstStyle/>
          <a:p>
            <a:r>
              <a:rPr lang="fr-FR"/>
              <a:t>Le dossier social étudiant</a:t>
            </a:r>
          </a:p>
          <a:p>
            <a:endParaRPr lang="fr-FR"/>
          </a:p>
        </p:txBody>
      </p:sp>
    </p:spTree>
    <p:extLst>
      <p:ext uri="{BB962C8B-B14F-4D97-AF65-F5344CB8AC3E}">
        <p14:creationId xmlns:p14="http://schemas.microsoft.com/office/powerpoint/2010/main" val="18069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p:txBody>
      </p:sp>
      <p:sp>
        <p:nvSpPr>
          <p:cNvPr id="3" name="Espace réservé du texte 2"/>
          <p:cNvSpPr>
            <a:spLocks noGrp="1"/>
          </p:cNvSpPr>
          <p:nvPr>
            <p:ph type="body" sz="quarter" idx="13"/>
          </p:nvPr>
        </p:nvSpPr>
        <p:spPr/>
        <p:txBody>
          <a:bodyPr>
            <a:normAutofit lnSpcReduction="10000"/>
          </a:bodyPr>
          <a:lstStyle/>
          <a:p>
            <a:r>
              <a:rPr lang="fr-FR"/>
              <a:t>1</a:t>
            </a:r>
          </a:p>
        </p:txBody>
      </p:sp>
      <p:sp>
        <p:nvSpPr>
          <p:cNvPr id="4" name="Espace réservé du texte 3"/>
          <p:cNvSpPr>
            <a:spLocks noGrp="1"/>
          </p:cNvSpPr>
          <p:nvPr>
            <p:ph type="body" sz="quarter" idx="14"/>
          </p:nvPr>
        </p:nvSpPr>
        <p:spPr/>
        <p:txBody>
          <a:bodyPr>
            <a:normAutofit fontScale="77500" lnSpcReduction="20000"/>
          </a:bodyPr>
          <a:lstStyle/>
          <a:p>
            <a:r>
              <a:rPr lang="fr-FR"/>
              <a:t>Les bourses sur critères sociaux et autres aides financières</a:t>
            </a:r>
          </a:p>
        </p:txBody>
      </p:sp>
    </p:spTree>
    <p:extLst>
      <p:ext uri="{BB962C8B-B14F-4D97-AF65-F5344CB8AC3E}">
        <p14:creationId xmlns:p14="http://schemas.microsoft.com/office/powerpoint/2010/main" val="335712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lnSpcReduction="10000"/>
          </a:bodyPr>
          <a:lstStyle/>
          <a:p>
            <a:r>
              <a:rPr lang="fr-FR"/>
              <a:t>Les conditions d’obtention de la bourse sur critères sociaux</a:t>
            </a:r>
          </a:p>
        </p:txBody>
      </p:sp>
      <p:sp>
        <p:nvSpPr>
          <p:cNvPr id="5" name="Espace réservé du texte 4"/>
          <p:cNvSpPr>
            <a:spLocks noGrp="1"/>
          </p:cNvSpPr>
          <p:nvPr>
            <p:ph type="body" sz="quarter" idx="17"/>
          </p:nvPr>
        </p:nvSpPr>
        <p:spPr>
          <a:xfrm>
            <a:off x="1766888" y="1869260"/>
            <a:ext cx="7008812" cy="4867100"/>
          </a:xfrm>
        </p:spPr>
        <p:txBody>
          <a:bodyPr>
            <a:normAutofit fontScale="85000" lnSpcReduction="20000"/>
          </a:bodyPr>
          <a:lstStyle/>
          <a:p>
            <a:pPr marL="285750" indent="-285750">
              <a:spcAft>
                <a:spcPts val="600"/>
              </a:spcAft>
              <a:buFont typeface="Arial" panose="020B0604020202020204" pitchFamily="34" charset="0"/>
              <a:buChar char="•"/>
            </a:pPr>
            <a:r>
              <a:rPr lang="fr-FR" sz="1600">
                <a:solidFill>
                  <a:srgbClr val="FF0000"/>
                </a:solidFill>
                <a:latin typeface="Montserrat Alternates"/>
              </a:rPr>
              <a:t>Conditions d’âge </a:t>
            </a:r>
          </a:p>
          <a:p>
            <a:pPr lvl="1">
              <a:spcAft>
                <a:spcPts val="1200"/>
              </a:spcAft>
              <a:buFont typeface="Wingdings" panose="05000000000000000000" pitchFamily="2" charset="2"/>
              <a:buChar char="ü"/>
            </a:pPr>
            <a:r>
              <a:rPr lang="fr-FR" sz="1600">
                <a:solidFill>
                  <a:srgbClr val="000000"/>
                </a:solidFill>
                <a:latin typeface="Montserrat Alternates"/>
              </a:rPr>
              <a:t>Être âgé de </a:t>
            </a:r>
            <a:r>
              <a:rPr lang="fr-FR" sz="1600" b="1">
                <a:solidFill>
                  <a:srgbClr val="000000"/>
                </a:solidFill>
                <a:latin typeface="Montserrat Alternates"/>
              </a:rPr>
              <a:t>moins de 28 ans au 1</a:t>
            </a:r>
            <a:r>
              <a:rPr lang="fr-FR" sz="1600" b="1" baseline="30000">
                <a:solidFill>
                  <a:srgbClr val="000000"/>
                </a:solidFill>
                <a:latin typeface="Montserrat Alternates"/>
              </a:rPr>
              <a:t>er</a:t>
            </a:r>
            <a:r>
              <a:rPr lang="fr-FR" sz="1600" b="1">
                <a:solidFill>
                  <a:srgbClr val="000000"/>
                </a:solidFill>
                <a:latin typeface="Montserrat Alternates"/>
              </a:rPr>
              <a:t> septembre de l’année universitaire</a:t>
            </a:r>
            <a:r>
              <a:rPr lang="fr-FR" sz="1600">
                <a:solidFill>
                  <a:srgbClr val="000000"/>
                </a:solidFill>
                <a:latin typeface="Montserrat Alternates"/>
              </a:rPr>
              <a:t>, pour une première demande</a:t>
            </a:r>
          </a:p>
          <a:p>
            <a:pPr marL="285750" indent="-285750">
              <a:spcAft>
                <a:spcPts val="600"/>
              </a:spcAft>
              <a:buFont typeface="Arial" panose="020B0604020202020204" pitchFamily="34" charset="0"/>
              <a:buChar char="•"/>
            </a:pPr>
            <a:r>
              <a:rPr lang="fr-FR" sz="1600">
                <a:solidFill>
                  <a:srgbClr val="FF0000"/>
                </a:solidFill>
                <a:latin typeface="Montserrat Alternates"/>
              </a:rPr>
              <a:t>Conditions de nationalité</a:t>
            </a:r>
          </a:p>
          <a:p>
            <a:pPr lvl="1">
              <a:buFont typeface="Wingdings" panose="05000000000000000000" pitchFamily="2" charset="2"/>
              <a:buChar char="ü"/>
            </a:pPr>
            <a:r>
              <a:rPr lang="fr-FR" sz="1600">
                <a:solidFill>
                  <a:srgbClr val="000000"/>
                </a:solidFill>
                <a:latin typeface="Montserrat Alternates"/>
              </a:rPr>
              <a:t>Être de nationalité </a:t>
            </a:r>
            <a:r>
              <a:rPr lang="fr-FR" sz="1600" b="1">
                <a:solidFill>
                  <a:srgbClr val="000000"/>
                </a:solidFill>
                <a:latin typeface="Montserrat Alternates"/>
              </a:rPr>
              <a:t>française</a:t>
            </a:r>
          </a:p>
          <a:p>
            <a:pPr lvl="1">
              <a:buFont typeface="Wingdings" panose="05000000000000000000" pitchFamily="2" charset="2"/>
              <a:buChar char="ü"/>
            </a:pPr>
            <a:r>
              <a:rPr lang="fr-FR" sz="1600" b="1">
                <a:solidFill>
                  <a:srgbClr val="000000"/>
                </a:solidFill>
                <a:latin typeface="Montserrat Alternates"/>
              </a:rPr>
              <a:t>Être réfugié ou bénéficiaire de la protection subsidiaire ou temporaire</a:t>
            </a:r>
          </a:p>
          <a:p>
            <a:pPr lvl="1">
              <a:buFont typeface="Wingdings" panose="05000000000000000000" pitchFamily="2" charset="2"/>
              <a:buChar char="ü"/>
            </a:pPr>
            <a:r>
              <a:rPr lang="fr-FR" sz="1600">
                <a:solidFill>
                  <a:srgbClr val="000000"/>
                </a:solidFill>
                <a:latin typeface="Montserrat Alternates"/>
              </a:rPr>
              <a:t>Être de nationalité d’un </a:t>
            </a:r>
            <a:r>
              <a:rPr lang="fr-FR" sz="1600" b="1">
                <a:solidFill>
                  <a:srgbClr val="000000"/>
                </a:solidFill>
                <a:latin typeface="Montserrat Alternates"/>
              </a:rPr>
              <a:t>état membre de l’Espace Economique Européen </a:t>
            </a:r>
            <a:r>
              <a:rPr lang="fr-FR" sz="1600">
                <a:solidFill>
                  <a:srgbClr val="000000"/>
                </a:solidFill>
                <a:latin typeface="Montserrat Alternates"/>
              </a:rPr>
              <a:t>(sous conditions) </a:t>
            </a:r>
          </a:p>
          <a:p>
            <a:pPr lvl="1">
              <a:spcAft>
                <a:spcPts val="1200"/>
              </a:spcAft>
              <a:buFont typeface="Wingdings" panose="05000000000000000000" pitchFamily="2" charset="2"/>
              <a:buChar char="ü"/>
            </a:pPr>
            <a:r>
              <a:rPr lang="fr-FR" sz="1600">
                <a:solidFill>
                  <a:srgbClr val="000000"/>
                </a:solidFill>
                <a:latin typeface="Montserrat Alternates"/>
              </a:rPr>
              <a:t>Pour les étudiants de nationalité non-européenne, (sous conditions : être </a:t>
            </a:r>
            <a:r>
              <a:rPr lang="fr-FR" sz="1600" b="1">
                <a:solidFill>
                  <a:srgbClr val="000000"/>
                </a:solidFill>
                <a:latin typeface="Montserrat Alternates"/>
              </a:rPr>
              <a:t>domicilié en France depuis au moins 2 ans</a:t>
            </a:r>
            <a:r>
              <a:rPr lang="fr-FR" sz="1600">
                <a:solidFill>
                  <a:srgbClr val="000000"/>
                </a:solidFill>
                <a:latin typeface="Montserrat Alternates"/>
              </a:rPr>
              <a:t> avec rattachement</a:t>
            </a:r>
            <a:r>
              <a:rPr lang="fr-FR" sz="1600" b="1">
                <a:solidFill>
                  <a:srgbClr val="000000"/>
                </a:solidFill>
                <a:latin typeface="Montserrat Alternates"/>
              </a:rPr>
              <a:t> fiscal en France d’au moins 2 ans et</a:t>
            </a:r>
            <a:r>
              <a:rPr lang="fr-FR" sz="1600">
                <a:solidFill>
                  <a:srgbClr val="000000"/>
                </a:solidFill>
                <a:latin typeface="Montserrat Alternates"/>
              </a:rPr>
              <a:t> un </a:t>
            </a:r>
            <a:r>
              <a:rPr lang="fr-FR" sz="1600" b="1">
                <a:solidFill>
                  <a:srgbClr val="000000"/>
                </a:solidFill>
                <a:latin typeface="Montserrat Alternates"/>
              </a:rPr>
              <a:t>titre de séjour en règle</a:t>
            </a:r>
            <a:r>
              <a:rPr lang="fr-FR" sz="1600">
                <a:solidFill>
                  <a:srgbClr val="000000"/>
                </a:solidFill>
                <a:latin typeface="Montserrat Alternates"/>
              </a:rPr>
              <a:t>)</a:t>
            </a:r>
          </a:p>
          <a:p>
            <a:pPr marL="285750" indent="-285750">
              <a:spcAft>
                <a:spcPts val="600"/>
              </a:spcAft>
              <a:buFont typeface="Arial" panose="020B0604020202020204" pitchFamily="34" charset="0"/>
              <a:buChar char="•"/>
            </a:pPr>
            <a:r>
              <a:rPr lang="fr-FR" sz="1600">
                <a:solidFill>
                  <a:srgbClr val="FF0000"/>
                </a:solidFill>
                <a:latin typeface="Montserrat Alternates"/>
              </a:rPr>
              <a:t>Conditions de ressources </a:t>
            </a:r>
          </a:p>
          <a:p>
            <a:pPr lvl="1">
              <a:buFont typeface="Wingdings" panose="05000000000000000000" pitchFamily="2" charset="2"/>
              <a:buChar char="ü"/>
            </a:pPr>
            <a:r>
              <a:rPr lang="fr-FR" sz="1600">
                <a:solidFill>
                  <a:srgbClr val="000000"/>
                </a:solidFill>
                <a:latin typeface="Montserrat Alternates"/>
              </a:rPr>
              <a:t>Revenu brut global de la famille.</a:t>
            </a:r>
          </a:p>
          <a:p>
            <a:pPr lvl="1">
              <a:buFont typeface="Wingdings" panose="05000000000000000000" pitchFamily="2" charset="2"/>
              <a:buChar char="ü"/>
            </a:pPr>
            <a:endParaRPr lang="fr-FR" sz="1600">
              <a:solidFill>
                <a:srgbClr val="000000"/>
              </a:solidFill>
              <a:latin typeface="Montserrat Alternates"/>
            </a:endParaRPr>
          </a:p>
          <a:p>
            <a:pPr marL="285750" lvl="1" indent="-285750">
              <a:spcAft>
                <a:spcPts val="1200"/>
              </a:spcAft>
              <a:buFont typeface="Arial" panose="020B0604020202020204" pitchFamily="34" charset="0"/>
              <a:buChar char="•"/>
            </a:pPr>
            <a:r>
              <a:rPr lang="fr-FR" sz="1600" b="1">
                <a:solidFill>
                  <a:srgbClr val="FF0000"/>
                </a:solidFill>
                <a:latin typeface="Montserrat Alternates"/>
              </a:rPr>
              <a:t>Conditions d’inscription et de diplôme</a:t>
            </a:r>
          </a:p>
          <a:p>
            <a:pPr lvl="1">
              <a:buFont typeface="Wingdings" panose="05000000000000000000" pitchFamily="2" charset="2"/>
              <a:buChar char="ü"/>
            </a:pPr>
            <a:r>
              <a:rPr lang="fr-FR" sz="1600">
                <a:solidFill>
                  <a:srgbClr val="000000"/>
                </a:solidFill>
                <a:latin typeface="Montserrat Alternates"/>
              </a:rPr>
              <a:t>Être inscrit en </a:t>
            </a:r>
            <a:r>
              <a:rPr lang="fr-FR" sz="1600" b="1">
                <a:solidFill>
                  <a:srgbClr val="000000"/>
                </a:solidFill>
                <a:latin typeface="Montserrat Alternates"/>
              </a:rPr>
              <a:t>formation initiale</a:t>
            </a:r>
          </a:p>
          <a:p>
            <a:pPr lvl="1">
              <a:buFont typeface="Wingdings" panose="05000000000000000000" pitchFamily="2" charset="2"/>
              <a:buChar char="ü"/>
            </a:pPr>
            <a:r>
              <a:rPr lang="fr-FR" sz="1600">
                <a:solidFill>
                  <a:srgbClr val="000000"/>
                </a:solidFill>
                <a:latin typeface="Montserrat Alternates"/>
              </a:rPr>
              <a:t>Être inscrit dans une formation </a:t>
            </a:r>
            <a:r>
              <a:rPr lang="fr-FR" sz="1600" b="1">
                <a:solidFill>
                  <a:srgbClr val="000000"/>
                </a:solidFill>
                <a:latin typeface="Montserrat Alternates"/>
              </a:rPr>
              <a:t>habilitée à recevoir des boursiers</a:t>
            </a:r>
          </a:p>
          <a:p>
            <a:pPr lvl="1">
              <a:buFont typeface="Wingdings" panose="05000000000000000000" pitchFamily="2" charset="2"/>
              <a:buChar char="ü"/>
            </a:pPr>
            <a:r>
              <a:rPr lang="fr-FR" sz="1600">
                <a:solidFill>
                  <a:srgbClr val="000000"/>
                </a:solidFill>
                <a:latin typeface="Montserrat Alternates"/>
              </a:rPr>
              <a:t>Suivre des </a:t>
            </a:r>
            <a:r>
              <a:rPr lang="fr-FR" sz="1600" b="1">
                <a:solidFill>
                  <a:srgbClr val="000000"/>
                </a:solidFill>
                <a:latin typeface="Montserrat Alternates"/>
              </a:rPr>
              <a:t>études à temps plein</a:t>
            </a:r>
          </a:p>
          <a:p>
            <a:pPr lvl="1">
              <a:buFont typeface="Wingdings" panose="05000000000000000000" pitchFamily="2" charset="2"/>
              <a:buChar char="ü"/>
            </a:pPr>
            <a:r>
              <a:rPr lang="fr-FR" sz="1600">
                <a:solidFill>
                  <a:srgbClr val="000000"/>
                </a:solidFill>
                <a:latin typeface="Montserrat Alternates"/>
              </a:rPr>
              <a:t>Être </a:t>
            </a:r>
            <a:r>
              <a:rPr lang="fr-FR" sz="1600" b="1">
                <a:solidFill>
                  <a:srgbClr val="000000"/>
                </a:solidFill>
                <a:latin typeface="Montserrat Alternates"/>
              </a:rPr>
              <a:t>assidu en cours et présent aux examens</a:t>
            </a:r>
          </a:p>
          <a:p>
            <a:pPr lvl="1">
              <a:buFont typeface="Wingdings" panose="05000000000000000000" pitchFamily="2" charset="2"/>
              <a:buChar char="ü"/>
            </a:pPr>
            <a:endParaRPr lang="fr-FR" sz="1100" b="1">
              <a:solidFill>
                <a:srgbClr val="000000"/>
              </a:solidFill>
              <a:latin typeface="Montserrat Alternates"/>
            </a:endParaRPr>
          </a:p>
        </p:txBody>
      </p:sp>
    </p:spTree>
    <p:extLst>
      <p:ext uri="{BB962C8B-B14F-4D97-AF65-F5344CB8AC3E}">
        <p14:creationId xmlns:p14="http://schemas.microsoft.com/office/powerpoint/2010/main" val="134913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normAutofit lnSpcReduction="10000"/>
          </a:bodyPr>
          <a:lstStyle/>
          <a:p>
            <a:r>
              <a:rPr lang="fr-FR"/>
              <a:t>Futur étudiant en formation sanitaire et sociale?</a:t>
            </a:r>
          </a:p>
          <a:p>
            <a:endParaRPr lang="fr-FR"/>
          </a:p>
        </p:txBody>
      </p:sp>
      <p:pic>
        <p:nvPicPr>
          <p:cNvPr id="7" name="Image 6"/>
          <p:cNvPicPr>
            <a:picLocks noChangeAspect="1"/>
          </p:cNvPicPr>
          <p:nvPr/>
        </p:nvPicPr>
        <p:blipFill>
          <a:blip r:embed="rId2"/>
          <a:stretch>
            <a:fillRect/>
          </a:stretch>
        </p:blipFill>
        <p:spPr>
          <a:xfrm>
            <a:off x="1766888" y="4387117"/>
            <a:ext cx="6001056" cy="864152"/>
          </a:xfrm>
          <a:prstGeom prst="rect">
            <a:avLst/>
          </a:prstGeom>
        </p:spPr>
      </p:pic>
      <p:sp>
        <p:nvSpPr>
          <p:cNvPr id="8" name="Espace réservé du texte 7">
            <a:extLst>
              <a:ext uri="{FF2B5EF4-FFF2-40B4-BE49-F238E27FC236}">
                <a16:creationId xmlns:a16="http://schemas.microsoft.com/office/drawing/2014/main" id="{E79FE0F1-520F-DA47-09E0-B419A544DA6A}"/>
              </a:ext>
            </a:extLst>
          </p:cNvPr>
          <p:cNvSpPr>
            <a:spLocks noGrp="1"/>
          </p:cNvSpPr>
          <p:nvPr>
            <p:ph type="body" sz="quarter" idx="16"/>
          </p:nvPr>
        </p:nvSpPr>
        <p:spPr>
          <a:xfrm>
            <a:off x="1766888" y="2037806"/>
            <a:ext cx="7008812" cy="2107473"/>
          </a:xfrm>
        </p:spPr>
        <p:txBody>
          <a:bodyPr>
            <a:normAutofit fontScale="92500" lnSpcReduction="10000"/>
          </a:bodyPr>
          <a:lstStyle/>
          <a:p>
            <a:r>
              <a:rPr lang="fr-FR"/>
              <a:t>Le Crous a repris la gestion des aides financières relatives aux formations sanitaires et sociales de la région Centre-Val de Loire.</a:t>
            </a:r>
          </a:p>
          <a:p>
            <a:endParaRPr lang="fr-FR"/>
          </a:p>
          <a:p>
            <a:r>
              <a:rPr lang="fr-FR"/>
              <a:t>Pour demander la bourse et/ou un logement, l’étudiant doit constituer un DSE auprès du Crous.</a:t>
            </a:r>
          </a:p>
          <a:p>
            <a:endParaRPr lang="fr-FR"/>
          </a:p>
        </p:txBody>
      </p:sp>
    </p:spTree>
    <p:extLst>
      <p:ext uri="{BB962C8B-B14F-4D97-AF65-F5344CB8AC3E}">
        <p14:creationId xmlns:p14="http://schemas.microsoft.com/office/powerpoint/2010/main" val="96883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droits à bourse</a:t>
            </a:r>
          </a:p>
          <a:p>
            <a:endParaRPr lang="fr-FR"/>
          </a:p>
        </p:txBody>
      </p:sp>
      <p:sp>
        <p:nvSpPr>
          <p:cNvPr id="4" name="Espace réservé du texte 3"/>
          <p:cNvSpPr>
            <a:spLocks noGrp="1"/>
          </p:cNvSpPr>
          <p:nvPr>
            <p:ph type="body" sz="quarter" idx="16"/>
          </p:nvPr>
        </p:nvSpPr>
        <p:spPr>
          <a:xfrm>
            <a:off x="1766888" y="1459684"/>
            <a:ext cx="7008812" cy="5052211"/>
          </a:xfrm>
        </p:spPr>
        <p:txBody>
          <a:bodyPr>
            <a:normAutofit fontScale="85000" lnSpcReduction="20000"/>
          </a:bodyPr>
          <a:lstStyle/>
          <a:p>
            <a:r>
              <a:rPr lang="fr-FR" sz="2000" b="1"/>
              <a:t>7 droits (années) au maximum :</a:t>
            </a:r>
          </a:p>
          <a:p>
            <a:endParaRPr lang="fr-FR" sz="2000" b="1"/>
          </a:p>
          <a:p>
            <a:r>
              <a:rPr lang="fr-FR" sz="2000" b="1"/>
              <a:t>    5 droits au maximum pour le niveau </a:t>
            </a:r>
            <a:r>
              <a:rPr lang="fr-FR" sz="2000" b="1">
                <a:solidFill>
                  <a:srgbClr val="FF0000"/>
                </a:solidFill>
              </a:rPr>
              <a:t>Licence</a:t>
            </a:r>
          </a:p>
          <a:p>
            <a:r>
              <a:rPr lang="fr-FR" sz="2000" b="1"/>
              <a:t>    4 droits au maximum pour le </a:t>
            </a:r>
            <a:r>
              <a:rPr lang="fr-FR" sz="2000" b="1">
                <a:solidFill>
                  <a:srgbClr val="FF0000"/>
                </a:solidFill>
              </a:rPr>
              <a:t>Master</a:t>
            </a:r>
          </a:p>
          <a:p>
            <a:endParaRPr lang="fr-FR" sz="2000" b="1"/>
          </a:p>
          <a:p>
            <a:r>
              <a:rPr lang="fr-FR" sz="2000"/>
              <a:t>Exemples : </a:t>
            </a:r>
          </a:p>
          <a:p>
            <a:pPr>
              <a:buFontTx/>
              <a:buChar char="-"/>
            </a:pPr>
            <a:r>
              <a:rPr lang="fr-FR" sz="2000"/>
              <a:t> Obtention de la Licence en 3 ans : reste 4 droits pour l’obtention du Master. </a:t>
            </a:r>
          </a:p>
          <a:p>
            <a:pPr>
              <a:buFontTx/>
              <a:buChar char="-"/>
            </a:pPr>
            <a:r>
              <a:rPr lang="fr-FR" sz="2000"/>
              <a:t> Obtention de la Licence en 4 ans : reste 3 droits pour l’obtention du Master. </a:t>
            </a:r>
          </a:p>
          <a:p>
            <a:pPr>
              <a:buFontTx/>
              <a:buChar char="-"/>
            </a:pPr>
            <a:r>
              <a:rPr lang="fr-FR" sz="2000"/>
              <a:t> Obtention de la Licence en 5 ans : reste 2 droits pour l’obtention du Master.</a:t>
            </a:r>
          </a:p>
          <a:p>
            <a:endParaRPr lang="fr-FR" sz="2000"/>
          </a:p>
          <a:p>
            <a:r>
              <a:rPr lang="fr-FR" sz="2100"/>
              <a:t>Le </a:t>
            </a:r>
            <a:r>
              <a:rPr lang="fr-FR" sz="2100" b="1"/>
              <a:t>3</a:t>
            </a:r>
            <a:r>
              <a:rPr lang="fr-FR" sz="2100" b="1" baseline="30000"/>
              <a:t>ème</a:t>
            </a:r>
            <a:r>
              <a:rPr lang="fr-FR" sz="2100" b="1"/>
              <a:t> droit </a:t>
            </a:r>
            <a:r>
              <a:rPr lang="fr-FR" sz="2100"/>
              <a:t>est soumis à la validation d’une année d’études ou l’obtention de </a:t>
            </a:r>
            <a:r>
              <a:rPr lang="fr-FR" sz="2100" b="1"/>
              <a:t>60 ECTS</a:t>
            </a:r>
          </a:p>
          <a:p>
            <a:r>
              <a:rPr lang="fr-FR" sz="2100"/>
              <a:t>Le </a:t>
            </a:r>
            <a:r>
              <a:rPr lang="fr-FR" sz="2100" b="1"/>
              <a:t>4</a:t>
            </a:r>
            <a:r>
              <a:rPr lang="fr-FR" sz="2100" b="1" baseline="30000"/>
              <a:t>ème</a:t>
            </a:r>
            <a:r>
              <a:rPr lang="fr-FR" sz="2100" b="1"/>
              <a:t> et le 5</a:t>
            </a:r>
            <a:r>
              <a:rPr lang="fr-FR" sz="2100" b="1" baseline="30000"/>
              <a:t>ème</a:t>
            </a:r>
            <a:r>
              <a:rPr lang="fr-FR" sz="2100" b="1"/>
              <a:t> droits </a:t>
            </a:r>
            <a:r>
              <a:rPr lang="fr-FR" sz="2100"/>
              <a:t>sont soumis à la validation de deux années d’études ou l’obtention de </a:t>
            </a:r>
            <a:r>
              <a:rPr lang="fr-FR" sz="2100" b="1"/>
              <a:t>120 ECTS</a:t>
            </a:r>
          </a:p>
          <a:p>
            <a:endParaRPr lang="fr-FR" sz="2100"/>
          </a:p>
          <a:p>
            <a:r>
              <a:rPr lang="fr-FR" sz="2100"/>
              <a:t>En cas de </a:t>
            </a:r>
            <a:r>
              <a:rPr lang="fr-FR" sz="2100">
                <a:solidFill>
                  <a:srgbClr val="FF0000"/>
                </a:solidFill>
              </a:rPr>
              <a:t>progression</a:t>
            </a:r>
            <a:r>
              <a:rPr lang="fr-FR" sz="2100"/>
              <a:t> dans l’année d’inscription, le droit à bourse est attribué.</a:t>
            </a:r>
          </a:p>
          <a:p>
            <a:endParaRPr lang="fr-FR"/>
          </a:p>
        </p:txBody>
      </p:sp>
      <p:sp>
        <p:nvSpPr>
          <p:cNvPr id="6" name="Flèche droite 5"/>
          <p:cNvSpPr/>
          <p:nvPr/>
        </p:nvSpPr>
        <p:spPr>
          <a:xfrm>
            <a:off x="1854437" y="2307364"/>
            <a:ext cx="196554" cy="12818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8" name="Flèche droite 7"/>
          <p:cNvSpPr/>
          <p:nvPr/>
        </p:nvSpPr>
        <p:spPr>
          <a:xfrm>
            <a:off x="1854437" y="2008261"/>
            <a:ext cx="196554" cy="13673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490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a:t>Le dossier social étudiant</a:t>
            </a:r>
          </a:p>
          <a:p>
            <a:endParaRPr lang="fr-FR"/>
          </a:p>
        </p:txBody>
      </p:sp>
      <p:sp>
        <p:nvSpPr>
          <p:cNvPr id="3" name="Espace réservé du texte 2"/>
          <p:cNvSpPr>
            <a:spLocks noGrp="1"/>
          </p:cNvSpPr>
          <p:nvPr>
            <p:ph type="body" sz="quarter" idx="15"/>
          </p:nvPr>
        </p:nvSpPr>
        <p:spPr/>
        <p:txBody>
          <a:bodyPr/>
          <a:lstStyle/>
          <a:p>
            <a:r>
              <a:rPr lang="fr-FR"/>
              <a:t>Les échelons de bourse</a:t>
            </a:r>
          </a:p>
        </p:txBody>
      </p:sp>
      <p:sp>
        <p:nvSpPr>
          <p:cNvPr id="4" name="Espace réservé du texte 3"/>
          <p:cNvSpPr>
            <a:spLocks noGrp="1"/>
          </p:cNvSpPr>
          <p:nvPr>
            <p:ph type="body" sz="quarter" idx="16"/>
          </p:nvPr>
        </p:nvSpPr>
        <p:spPr>
          <a:xfrm>
            <a:off x="1758388" y="2112232"/>
            <a:ext cx="7223363" cy="4745768"/>
          </a:xfrm>
        </p:spPr>
        <p:txBody>
          <a:bodyPr/>
          <a:lstStyle/>
          <a:p>
            <a:r>
              <a:rPr lang="fr-FR"/>
              <a:t>Les bourses sur critères sociaux comportent 8 échelons de bourse, </a:t>
            </a:r>
            <a:r>
              <a:rPr lang="fr-FR" b="1"/>
              <a:t>de 0bis à 7 :</a:t>
            </a:r>
          </a:p>
          <a:p>
            <a:endParaRPr lang="fr-FR" b="1"/>
          </a:p>
          <a:p>
            <a:pPr marL="342900" indent="-342900">
              <a:buFont typeface="Arial" panose="020B0604020202020204" pitchFamily="34" charset="0"/>
              <a:buChar char="•"/>
            </a:pPr>
            <a:r>
              <a:rPr lang="fr-FR"/>
              <a:t>Permettent</a:t>
            </a:r>
            <a:r>
              <a:rPr lang="fr-FR">
                <a:solidFill>
                  <a:srgbClr val="FF0000"/>
                </a:solidFill>
              </a:rPr>
              <a:t> l’exonération des droits d’inscription </a:t>
            </a:r>
            <a:r>
              <a:rPr lang="fr-FR"/>
              <a:t>et de CVEC.</a:t>
            </a:r>
          </a:p>
          <a:p>
            <a:pPr marL="342900" indent="-342900">
              <a:buFont typeface="Arial" panose="020B0604020202020204" pitchFamily="34" charset="0"/>
              <a:buChar char="•"/>
            </a:pPr>
            <a:r>
              <a:rPr lang="fr-FR"/>
              <a:t>Sont versées en </a:t>
            </a:r>
            <a:r>
              <a:rPr lang="fr-FR">
                <a:solidFill>
                  <a:srgbClr val="FF0000"/>
                </a:solidFill>
              </a:rPr>
              <a:t>10 mensualités </a:t>
            </a:r>
            <a:r>
              <a:rPr lang="fr-FR"/>
              <a:t>de septembre à juin.</a:t>
            </a:r>
          </a:p>
          <a:p>
            <a:endParaRPr lang="fr-FR"/>
          </a:p>
        </p:txBody>
      </p:sp>
    </p:spTree>
    <p:extLst>
      <p:ext uri="{BB962C8B-B14F-4D97-AF65-F5344CB8AC3E}">
        <p14:creationId xmlns:p14="http://schemas.microsoft.com/office/powerpoint/2010/main" val="275074770"/>
      </p:ext>
    </p:extLst>
  </p:cSld>
  <p:clrMapOvr>
    <a:masterClrMapping/>
  </p:clrMapOvr>
</p:sld>
</file>

<file path=ppt/theme/theme1.xml><?xml version="1.0" encoding="utf-8"?>
<a:theme xmlns:a="http://schemas.openxmlformats.org/drawingml/2006/main" name="Modele PPT Cro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Mode de compatibilité]" id="{BCDE4FD0-39E0-4975-834D-67B525D51B3B}" vid="{1A39B740-9530-4635-9A7F-3EE66803B7AD}"/>
    </a:ext>
  </a:extLst>
</a:theme>
</file>

<file path=ppt/theme/theme2.xml><?xml version="1.0" encoding="utf-8"?>
<a:theme xmlns:a="http://schemas.openxmlformats.org/drawingml/2006/main" name="1_Modele PPT Cro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Mode de compatibilité]" id="{BCDE4FD0-39E0-4975-834D-67B525D51B3B}" vid="{1A39B740-9530-4635-9A7F-3EE66803B7A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DB9289B220354B89052910B917628C" ma:contentTypeVersion="15" ma:contentTypeDescription="Crée un document." ma:contentTypeScope="" ma:versionID="eb23bcf7d8b65aee068b9dffab44b2aa">
  <xsd:schema xmlns:xsd="http://www.w3.org/2001/XMLSchema" xmlns:xs="http://www.w3.org/2001/XMLSchema" xmlns:p="http://schemas.microsoft.com/office/2006/metadata/properties" xmlns:ns2="338a0617-554b-425f-adf1-e67fd6a0d999" xmlns:ns3="e8f71a51-aeda-4fe2-9cdb-865a53a96e8e" targetNamespace="http://schemas.microsoft.com/office/2006/metadata/properties" ma:root="true" ma:fieldsID="30d958bb92c4470608d450770bc4c320" ns2:_="" ns3:_="">
    <xsd:import namespace="338a0617-554b-425f-adf1-e67fd6a0d999"/>
    <xsd:import namespace="e8f71a51-aeda-4fe2-9cdb-865a53a96e8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a0617-554b-425f-adf1-e67fd6a0d99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f695febe-f7a7-4618-8328-fd12f1173d4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f71a51-aeda-4fe2-9cdb-865a53a96e8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d818525-c9b3-460d-8f37-ccef46cc9808}" ma:internalName="TaxCatchAll" ma:showField="CatchAllData" ma:web="e8f71a51-aeda-4fe2-9cdb-865a53a96e8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8a0617-554b-425f-adf1-e67fd6a0d999">
      <Terms xmlns="http://schemas.microsoft.com/office/infopath/2007/PartnerControls"/>
    </lcf76f155ced4ddcb4097134ff3c332f>
    <TaxCatchAll xmlns="e8f71a51-aeda-4fe2-9cdb-865a53a96e8e" xsi:nil="true"/>
  </documentManagement>
</p:properties>
</file>

<file path=customXml/itemProps1.xml><?xml version="1.0" encoding="utf-8"?>
<ds:datastoreItem xmlns:ds="http://schemas.openxmlformats.org/officeDocument/2006/customXml" ds:itemID="{08EC9665-4062-4946-93F8-62EFC30D405D}">
  <ds:schemaRefs>
    <ds:schemaRef ds:uri="http://schemas.microsoft.com/sharepoint/v3/contenttype/forms"/>
  </ds:schemaRefs>
</ds:datastoreItem>
</file>

<file path=customXml/itemProps2.xml><?xml version="1.0" encoding="utf-8"?>
<ds:datastoreItem xmlns:ds="http://schemas.openxmlformats.org/officeDocument/2006/customXml" ds:itemID="{47600638-34D6-4D80-8C7D-2AC18527521F}">
  <ds:schemaRefs>
    <ds:schemaRef ds:uri="338a0617-554b-425f-adf1-e67fd6a0d999"/>
    <ds:schemaRef ds:uri="e8f71a51-aeda-4fe2-9cdb-865a53a96e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105F72-0F87-492C-A092-B5F23F07AEEC}">
  <ds:schemaRefs>
    <ds:schemaRef ds:uri="338a0617-554b-425f-adf1-e67fd6a0d999"/>
    <ds:schemaRef ds:uri="e8f71a51-aeda-4fe2-9cdb-865a53a96e8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Modèle PPT Crous OT</Template>
  <TotalTime>0</TotalTime>
  <Words>1855</Words>
  <Application>Microsoft Office PowerPoint</Application>
  <PresentationFormat>Affichage à l'écran (4:3)</PresentationFormat>
  <Paragraphs>212</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Montserrat Alternates</vt:lpstr>
      <vt:lpstr>MontserratAlternates-Regular</vt:lpstr>
      <vt:lpstr>Verdana</vt:lpstr>
      <vt:lpstr>Wingdings</vt:lpstr>
      <vt:lpstr>Modele PPT Crous</vt:lpstr>
      <vt:lpstr>1_Modele PPT Crous</vt:lpstr>
      <vt:lpstr>Le Dossier Social Etudiant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CROUS Orléans 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Coralie NIVOL</dc:creator>
  <cp:lastModifiedBy>Laura CARPENTIER</cp:lastModifiedBy>
  <cp:revision>1</cp:revision>
  <dcterms:created xsi:type="dcterms:W3CDTF">2016-01-13T15:37:20Z</dcterms:created>
  <dcterms:modified xsi:type="dcterms:W3CDTF">2026-01-19T12:31:48Z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0x010100AEDB9289B220354B89052910B917628C</vt:lpwstr>
  </property>
  <property fmtid="{D5CDD505-2E9C-101B-9397-08002B2CF9AE}" pid="3" name="MediaServiceImageTags">
    <vt:lpwstr/>
  </property>
</Properties>
</file>